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1" r:id="rId6"/>
    <p:sldId id="262" r:id="rId7"/>
    <p:sldId id="263" r:id="rId8"/>
    <p:sldId id="264" r:id="rId9"/>
    <p:sldId id="265" r:id="rId10"/>
    <p:sldId id="272" r:id="rId11"/>
    <p:sldId id="273" r:id="rId12"/>
    <p:sldId id="266" r:id="rId13"/>
    <p:sldId id="269" r:id="rId14"/>
    <p:sldId id="271" r:id="rId15"/>
    <p:sldId id="274" r:id="rId16"/>
    <p:sldId id="275" r:id="rId17"/>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8F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57" autoAdjust="0"/>
  </p:normalViewPr>
  <p:slideViewPr>
    <p:cSldViewPr>
      <p:cViewPr varScale="1">
        <p:scale>
          <a:sx n="67" d="100"/>
          <a:sy n="67" d="100"/>
        </p:scale>
        <p:origin x="84" y="9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6FE90986-2B6C-41A4-9DF6-DF920877E8B0}" type="datetimeFigureOut">
              <a:rPr lang="en-US"/>
              <a:pPr>
                <a:defRPr/>
              </a:pPr>
              <a:t>3/15/2023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5D9C6A95-03B9-4180-8C8B-6677D451A36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endParaRPr lang="zh-HK" altLang="en-US" dirty="0">
              <a:latin typeface="+mn-ea"/>
            </a:endParaRP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2C5F01-C430-4D71-9D25-03ABEC077667}" type="slidenum">
              <a:rPr lang="en-US" altLang="zh-TW"/>
              <a:pPr fontAlgn="base">
                <a:spcBef>
                  <a:spcPct val="0"/>
                </a:spcBef>
                <a:spcAft>
                  <a:spcPct val="0"/>
                </a:spcAft>
              </a:pPr>
              <a:t>1</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1. Study Business Administration, major in Professional Accountancy. No Business Stream in secondary school to choose.</a:t>
            </a:r>
          </a:p>
          <a:p>
            <a:endParaRPr lang="en-US" altLang="zh-HK" dirty="0"/>
          </a:p>
          <a:p>
            <a:r>
              <a:rPr lang="en-US" altLang="zh-HK" dirty="0"/>
              <a:t>2. 1986 Leaving Accountancy Firm to join the teaching profession. Teaching Principles of Accounts and Commerce for 21 years. 13 years’ of principalship before retirement in 2020.</a:t>
            </a:r>
          </a:p>
          <a:p>
            <a:endParaRPr lang="en-US" altLang="zh-HK" dirty="0"/>
          </a:p>
          <a:p>
            <a:r>
              <a:rPr lang="en-US" altLang="zh-HK" dirty="0"/>
              <a:t>3. Had been the member of BAFS One Committee to formulate the BAFS Curriculum. Had been the Chairman of HKEAA BAFS Subject.  Now Chairman of HKABE</a:t>
            </a:r>
            <a:endParaRPr lang="zh-HK" altLang="en-US" dirty="0"/>
          </a:p>
        </p:txBody>
      </p:sp>
      <p:sp>
        <p:nvSpPr>
          <p:cNvPr id="4" name="投影片編號版面配置區 3"/>
          <p:cNvSpPr>
            <a:spLocks noGrp="1"/>
          </p:cNvSpPr>
          <p:nvPr>
            <p:ph type="sldNum" sz="quarter" idx="5"/>
          </p:nvPr>
        </p:nvSpPr>
        <p:spPr/>
        <p:txBody>
          <a:bodyPr/>
          <a:lstStyle/>
          <a:p>
            <a:pPr>
              <a:defRPr/>
            </a:pPr>
            <a:fld id="{5D9C6A95-03B9-4180-8C8B-6677D451A361}" type="slidenum">
              <a:rPr lang="en-US" smtClean="0"/>
              <a:pPr>
                <a:defRPr/>
              </a:pPr>
              <a:t>2</a:t>
            </a:fld>
            <a:endParaRPr lang="en-US"/>
          </a:p>
        </p:txBody>
      </p:sp>
    </p:spTree>
    <p:extLst>
      <p:ext uri="{BB962C8B-B14F-4D97-AF65-F5344CB8AC3E}">
        <p14:creationId xmlns:p14="http://schemas.microsoft.com/office/powerpoint/2010/main" val="185829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In 2005, during development of New Secondary Curriculum, Personal Financial Management was suggested to be compulsory and included in Liberal Studies. Finally suggestion rejected.</a:t>
            </a:r>
            <a:endParaRPr lang="zh-HK" altLang="en-US" dirty="0"/>
          </a:p>
        </p:txBody>
      </p:sp>
      <p:sp>
        <p:nvSpPr>
          <p:cNvPr id="4" name="投影片編號版面配置區 3"/>
          <p:cNvSpPr>
            <a:spLocks noGrp="1"/>
          </p:cNvSpPr>
          <p:nvPr>
            <p:ph type="sldNum" sz="quarter" idx="5"/>
          </p:nvPr>
        </p:nvSpPr>
        <p:spPr/>
        <p:txBody>
          <a:bodyPr/>
          <a:lstStyle/>
          <a:p>
            <a:pPr>
              <a:defRPr/>
            </a:pPr>
            <a:fld id="{5D9C6A95-03B9-4180-8C8B-6677D451A361}" type="slidenum">
              <a:rPr lang="en-US" smtClean="0"/>
              <a:pPr>
                <a:defRPr/>
              </a:pPr>
              <a:t>10</a:t>
            </a:fld>
            <a:endParaRPr lang="en-US"/>
          </a:p>
        </p:txBody>
      </p:sp>
    </p:spTree>
    <p:extLst>
      <p:ext uri="{BB962C8B-B14F-4D97-AF65-F5344CB8AC3E}">
        <p14:creationId xmlns:p14="http://schemas.microsoft.com/office/powerpoint/2010/main" val="2425993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In 2005, during development of New Secondary Curriculum, Personal Financial Management was suggested to be compulsory and included in Liberal Studies. Finally suggestion rejected.</a:t>
            </a:r>
            <a:endParaRPr lang="zh-HK" altLang="en-US" dirty="0"/>
          </a:p>
        </p:txBody>
      </p:sp>
      <p:sp>
        <p:nvSpPr>
          <p:cNvPr id="4" name="投影片編號版面配置區 3"/>
          <p:cNvSpPr>
            <a:spLocks noGrp="1"/>
          </p:cNvSpPr>
          <p:nvPr>
            <p:ph type="sldNum" sz="quarter" idx="5"/>
          </p:nvPr>
        </p:nvSpPr>
        <p:spPr/>
        <p:txBody>
          <a:bodyPr/>
          <a:lstStyle/>
          <a:p>
            <a:pPr>
              <a:defRPr/>
            </a:pPr>
            <a:fld id="{5D9C6A95-03B9-4180-8C8B-6677D451A361}" type="slidenum">
              <a:rPr lang="en-US" smtClean="0"/>
              <a:pPr>
                <a:defRPr/>
              </a:pPr>
              <a:t>11</a:t>
            </a:fld>
            <a:endParaRPr lang="en-US"/>
          </a:p>
        </p:txBody>
      </p:sp>
    </p:spTree>
    <p:extLst>
      <p:ext uri="{BB962C8B-B14F-4D97-AF65-F5344CB8AC3E}">
        <p14:creationId xmlns:p14="http://schemas.microsoft.com/office/powerpoint/2010/main" val="282298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In 2005, during development of New Secondary Curriculum, Personal Financial Management was suggested to be compulsory and included in Liberal Studies. Finally suggestion rejected.</a:t>
            </a:r>
            <a:endParaRPr lang="zh-HK" altLang="en-US" dirty="0"/>
          </a:p>
        </p:txBody>
      </p:sp>
      <p:sp>
        <p:nvSpPr>
          <p:cNvPr id="4" name="投影片編號版面配置區 3"/>
          <p:cNvSpPr>
            <a:spLocks noGrp="1"/>
          </p:cNvSpPr>
          <p:nvPr>
            <p:ph type="sldNum" sz="quarter" idx="5"/>
          </p:nvPr>
        </p:nvSpPr>
        <p:spPr/>
        <p:txBody>
          <a:bodyPr/>
          <a:lstStyle/>
          <a:p>
            <a:pPr>
              <a:defRPr/>
            </a:pPr>
            <a:fld id="{5D9C6A95-03B9-4180-8C8B-6677D451A361}" type="slidenum">
              <a:rPr lang="en-US" smtClean="0"/>
              <a:pPr>
                <a:defRPr/>
              </a:pPr>
              <a:t>12</a:t>
            </a:fld>
            <a:endParaRPr lang="en-US"/>
          </a:p>
        </p:txBody>
      </p:sp>
    </p:spTree>
    <p:extLst>
      <p:ext uri="{BB962C8B-B14F-4D97-AF65-F5344CB8AC3E}">
        <p14:creationId xmlns:p14="http://schemas.microsoft.com/office/powerpoint/2010/main" val="335564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In 2005, during development of New Secondary Curriculum, Personal Financial Management was suggested to be compulsory and included in Liberal Studies. Finally suggestion rejected.</a:t>
            </a:r>
            <a:endParaRPr lang="zh-HK" altLang="en-US" dirty="0"/>
          </a:p>
        </p:txBody>
      </p:sp>
      <p:sp>
        <p:nvSpPr>
          <p:cNvPr id="4" name="投影片編號版面配置區 3"/>
          <p:cNvSpPr>
            <a:spLocks noGrp="1"/>
          </p:cNvSpPr>
          <p:nvPr>
            <p:ph type="sldNum" sz="quarter" idx="5"/>
          </p:nvPr>
        </p:nvSpPr>
        <p:spPr/>
        <p:txBody>
          <a:bodyPr/>
          <a:lstStyle/>
          <a:p>
            <a:pPr>
              <a:defRPr/>
            </a:pPr>
            <a:fld id="{5D9C6A95-03B9-4180-8C8B-6677D451A361}" type="slidenum">
              <a:rPr lang="en-US" smtClean="0"/>
              <a:pPr>
                <a:defRPr/>
              </a:pPr>
              <a:t>13</a:t>
            </a:fld>
            <a:endParaRPr lang="en-US"/>
          </a:p>
        </p:txBody>
      </p:sp>
    </p:spTree>
    <p:extLst>
      <p:ext uri="{BB962C8B-B14F-4D97-AF65-F5344CB8AC3E}">
        <p14:creationId xmlns:p14="http://schemas.microsoft.com/office/powerpoint/2010/main" val="126376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In 2005, during development of New Secondary Curriculum, Personal Financial Management was suggested to be compulsory and included in Liberal Studies. Finally suggestion rejected.</a:t>
            </a:r>
            <a:endParaRPr lang="zh-HK" altLang="en-US" dirty="0"/>
          </a:p>
        </p:txBody>
      </p:sp>
      <p:sp>
        <p:nvSpPr>
          <p:cNvPr id="4" name="投影片編號版面配置區 3"/>
          <p:cNvSpPr>
            <a:spLocks noGrp="1"/>
          </p:cNvSpPr>
          <p:nvPr>
            <p:ph type="sldNum" sz="quarter" idx="5"/>
          </p:nvPr>
        </p:nvSpPr>
        <p:spPr/>
        <p:txBody>
          <a:bodyPr/>
          <a:lstStyle/>
          <a:p>
            <a:pPr>
              <a:defRPr/>
            </a:pPr>
            <a:fld id="{5D9C6A95-03B9-4180-8C8B-6677D451A361}" type="slidenum">
              <a:rPr lang="en-US" smtClean="0"/>
              <a:pPr>
                <a:defRPr/>
              </a:pPr>
              <a:t>14</a:t>
            </a:fld>
            <a:endParaRPr lang="en-US"/>
          </a:p>
        </p:txBody>
      </p:sp>
    </p:spTree>
    <p:extLst>
      <p:ext uri="{BB962C8B-B14F-4D97-AF65-F5344CB8AC3E}">
        <p14:creationId xmlns:p14="http://schemas.microsoft.com/office/powerpoint/2010/main" val="194155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In 2005, during development of New Secondary Curriculum, Personal Financial Management was suggested to be compulsory and included in Liberal Studies. Finally suggestion rejected.</a:t>
            </a:r>
            <a:endParaRPr lang="zh-HK" altLang="en-US" dirty="0"/>
          </a:p>
        </p:txBody>
      </p:sp>
      <p:sp>
        <p:nvSpPr>
          <p:cNvPr id="4" name="投影片編號版面配置區 3"/>
          <p:cNvSpPr>
            <a:spLocks noGrp="1"/>
          </p:cNvSpPr>
          <p:nvPr>
            <p:ph type="sldNum" sz="quarter" idx="5"/>
          </p:nvPr>
        </p:nvSpPr>
        <p:spPr/>
        <p:txBody>
          <a:bodyPr/>
          <a:lstStyle/>
          <a:p>
            <a:pPr>
              <a:defRPr/>
            </a:pPr>
            <a:fld id="{5D9C6A95-03B9-4180-8C8B-6677D451A361}" type="slidenum">
              <a:rPr lang="en-US" smtClean="0"/>
              <a:pPr>
                <a:defRPr/>
              </a:pPr>
              <a:t>15</a:t>
            </a:fld>
            <a:endParaRPr lang="en-US"/>
          </a:p>
        </p:txBody>
      </p:sp>
    </p:spTree>
    <p:extLst>
      <p:ext uri="{BB962C8B-B14F-4D97-AF65-F5344CB8AC3E}">
        <p14:creationId xmlns:p14="http://schemas.microsoft.com/office/powerpoint/2010/main" val="101107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dirty="0"/>
              <a:t>In 2005, during development of New Secondary Curriculum, Personal Financial Management was suggested to be compulsory and included in Liberal Studies. Finally suggestion rejected.</a:t>
            </a:r>
            <a:endParaRPr lang="zh-HK" altLang="en-US" dirty="0"/>
          </a:p>
        </p:txBody>
      </p:sp>
      <p:sp>
        <p:nvSpPr>
          <p:cNvPr id="4" name="投影片編號版面配置區 3"/>
          <p:cNvSpPr>
            <a:spLocks noGrp="1"/>
          </p:cNvSpPr>
          <p:nvPr>
            <p:ph type="sldNum" sz="quarter" idx="5"/>
          </p:nvPr>
        </p:nvSpPr>
        <p:spPr/>
        <p:txBody>
          <a:bodyPr/>
          <a:lstStyle/>
          <a:p>
            <a:pPr>
              <a:defRPr/>
            </a:pPr>
            <a:fld id="{5D9C6A95-03B9-4180-8C8B-6677D451A361}" type="slidenum">
              <a:rPr lang="en-US" smtClean="0"/>
              <a:pPr>
                <a:defRPr/>
              </a:pPr>
              <a:t>16</a:t>
            </a:fld>
            <a:endParaRPr lang="en-US"/>
          </a:p>
        </p:txBody>
      </p:sp>
    </p:spTree>
    <p:extLst>
      <p:ext uri="{BB962C8B-B14F-4D97-AF65-F5344CB8AC3E}">
        <p14:creationId xmlns:p14="http://schemas.microsoft.com/office/powerpoint/2010/main" val="341520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zh-TW" altLang="en-US"/>
              <a:t>按一下以編輯母片標題樣式</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95000"/>
                    <a:lumOff val="5000"/>
                  </a:schemeClr>
                </a:solidFill>
                <a:effectLst>
                  <a:outerShdw blurRad="25400" dist="25400" dir="2700000" algn="tl" rotWithShape="0">
                    <a:schemeClr val="bg1">
                      <a:alpha val="8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E0DDDA30-65D5-444A-8457-18CA3A0C2B36}" type="datetimeFigureOut">
              <a:rPr lang="en-US"/>
              <a:pPr>
                <a:defRPr/>
              </a:pPr>
              <a:t>3/15/2023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0495C9-F7A0-4ED3-B8B4-5722673BDB4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D421FB7F-EF13-4DCC-8C70-B9965910BD21}" type="datetimeFigureOut">
              <a:rPr lang="en-US"/>
              <a:pPr>
                <a:defRPr/>
              </a:pPr>
              <a:t>3/15/2023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0CDC9A-2820-4AC8-9629-E241B425B2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A1D7BAF-3CFD-44F8-A88B-67D7C6373CB8}" type="datetimeFigureOut">
              <a:rPr lang="en-US"/>
              <a:pPr>
                <a:defRPr/>
              </a:pPr>
              <a:t>3/15/2023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234BE6-CD2E-4861-B2AF-5D97D8A0E7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5765A16D-B55B-4723-A7FA-6110848DAEE3}" type="datetimeFigureOut">
              <a:rPr lang="en-US"/>
              <a:pPr>
                <a:defRPr/>
              </a:pPr>
              <a:t>3/15/2023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D8BBBB-60FF-4AD6-B878-16BACEC99BC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948DDD56-EB53-459F-B67B-5952E0988286}" type="datetimeFigureOut">
              <a:rPr lang="en-US"/>
              <a:pPr>
                <a:defRPr/>
              </a:pPr>
              <a:t>3/15/2023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F08967-1E8D-4442-9409-C72704D6EE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3"/>
          <p:cNvSpPr>
            <a:spLocks noGrp="1"/>
          </p:cNvSpPr>
          <p:nvPr>
            <p:ph type="dt" sz="half" idx="10"/>
          </p:nvPr>
        </p:nvSpPr>
        <p:spPr/>
        <p:txBody>
          <a:bodyPr/>
          <a:lstStyle>
            <a:lvl1pPr>
              <a:defRPr/>
            </a:lvl1pPr>
          </a:lstStyle>
          <a:p>
            <a:pPr>
              <a:defRPr/>
            </a:pPr>
            <a:fld id="{86ED60A2-676C-48F0-954B-D15FF8475935}" type="datetimeFigureOut">
              <a:rPr lang="en-US"/>
              <a:pPr>
                <a:defRPr/>
              </a:pPr>
              <a:t>3/15/2023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444DDB-1CAF-408B-BA8D-5FEC9D898B5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3"/>
          <p:cNvSpPr>
            <a:spLocks noGrp="1"/>
          </p:cNvSpPr>
          <p:nvPr>
            <p:ph type="dt" sz="half" idx="10"/>
          </p:nvPr>
        </p:nvSpPr>
        <p:spPr/>
        <p:txBody>
          <a:bodyPr/>
          <a:lstStyle>
            <a:lvl1pPr>
              <a:defRPr/>
            </a:lvl1pPr>
          </a:lstStyle>
          <a:p>
            <a:pPr>
              <a:defRPr/>
            </a:pPr>
            <a:fld id="{86A8F493-9165-4331-8BC4-8A2EFFB15979}" type="datetimeFigureOut">
              <a:rPr lang="en-US"/>
              <a:pPr>
                <a:defRPr/>
              </a:pPr>
              <a:t>3/15/2023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5118F4-F9C0-4C2F-8BA5-B0E059DA071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44E9FF01-5313-4CF1-A82D-EB41B033BACE}" type="datetimeFigureOut">
              <a:rPr lang="en-US"/>
              <a:pPr>
                <a:defRPr/>
              </a:pPr>
              <a:t>3/15/2023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C30657-124D-4AB2-9EA2-4B32820452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FB2DD2-7D9C-4C8B-A222-FEA061016B5F}" type="datetimeFigureOut">
              <a:rPr lang="en-US"/>
              <a:pPr>
                <a:defRPr/>
              </a:pPr>
              <a:t>3/15/2023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0ACB2B-FFBB-461E-984D-8D154FDA765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0C99704-9CDB-4B37-B468-901AA3209727}" type="datetimeFigureOut">
              <a:rPr lang="en-US"/>
              <a:pPr>
                <a:defRPr/>
              </a:pPr>
              <a:t>3/15/2023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076F52-CDE8-4542-BC8F-5299F084FB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D4699186-81D5-42EB-9257-121FB80A6C7A}" type="datetimeFigureOut">
              <a:rPr lang="en-US"/>
              <a:pPr>
                <a:defRPr/>
              </a:pPr>
              <a:t>3/15/2023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D8D56D-488E-4F09-8E92-04FA9B785F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accent4">
                    <a:lumMod val="50000"/>
                  </a:schemeClr>
                </a:solidFill>
                <a:latin typeface="+mj-lt"/>
                <a:ea typeface="+mn-ea"/>
              </a:defRPr>
            </a:lvl1pPr>
          </a:lstStyle>
          <a:p>
            <a:pPr>
              <a:defRPr/>
            </a:pPr>
            <a:fld id="{F7312F16-5B61-47F1-8E2D-932C83C7977B}" type="datetimeFigureOut">
              <a:rPr lang="en-US"/>
              <a:pPr>
                <a:defRPr/>
              </a:pPr>
              <a:t>3/15/2023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fontAlgn="auto">
              <a:spcBef>
                <a:spcPts val="0"/>
              </a:spcBef>
              <a:spcAft>
                <a:spcPts val="0"/>
              </a:spcAft>
              <a:defRPr kumimoji="0" sz="1200" dirty="0">
                <a:solidFill>
                  <a:schemeClr val="accent4">
                    <a:lumMod val="50000"/>
                  </a:schemeClr>
                </a:solidFill>
                <a:latin typeface="+mj-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accent4">
                    <a:lumMod val="50000"/>
                  </a:schemeClr>
                </a:solidFill>
                <a:latin typeface="+mj-lt"/>
                <a:ea typeface="+mn-ea"/>
              </a:defRPr>
            </a:lvl1pPr>
          </a:lstStyle>
          <a:p>
            <a:pPr>
              <a:defRPr/>
            </a:pPr>
            <a:fld id="{6FDEBFC9-BB4C-48D3-B214-2B5F2E2875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1" fontAlgn="base" hangingPunct="1">
        <a:spcBef>
          <a:spcPct val="0"/>
        </a:spcBef>
        <a:spcAft>
          <a:spcPct val="0"/>
        </a:spcAft>
        <a:defRPr sz="4400" kern="1200">
          <a:ln w="1905">
            <a:solidFill>
              <a:schemeClr val="tx1">
                <a:lumMod val="85000"/>
                <a:lumOff val="15000"/>
              </a:schemeClr>
            </a:solidFill>
          </a:ln>
          <a:solidFill>
            <a:srgbClr val="0D0D0D"/>
          </a:solidFill>
          <a:effectLst>
            <a:outerShdw blurRad="25400" dist="25400" dir="2700000" algn="tl" rotWithShape="0">
              <a:schemeClr val="bg1">
                <a:lumMod val="95000"/>
                <a:alpha val="80000"/>
              </a:schemeClr>
            </a:outerShdw>
          </a:effectLst>
          <a:latin typeface="Franklin Gothic Medium" pitchFamily="34" charset="0"/>
          <a:ea typeface="+mj-ea"/>
          <a:cs typeface="+mj-cs"/>
        </a:defRPr>
      </a:lvl1pPr>
      <a:lvl2pPr algn="ctr" rtl="0" eaLnBrk="1" fontAlgn="base" hangingPunct="1">
        <a:spcBef>
          <a:spcPct val="0"/>
        </a:spcBef>
        <a:spcAft>
          <a:spcPct val="0"/>
        </a:spcAft>
        <a:defRPr sz="4400">
          <a:solidFill>
            <a:srgbClr val="0D0D0D"/>
          </a:solidFill>
          <a:latin typeface="Franklin Gothic Medium" pitchFamily="34" charset="0"/>
        </a:defRPr>
      </a:lvl2pPr>
      <a:lvl3pPr algn="ctr" rtl="0" eaLnBrk="1" fontAlgn="base" hangingPunct="1">
        <a:spcBef>
          <a:spcPct val="0"/>
        </a:spcBef>
        <a:spcAft>
          <a:spcPct val="0"/>
        </a:spcAft>
        <a:defRPr sz="4400">
          <a:solidFill>
            <a:srgbClr val="0D0D0D"/>
          </a:solidFill>
          <a:latin typeface="Franklin Gothic Medium" pitchFamily="34" charset="0"/>
        </a:defRPr>
      </a:lvl3pPr>
      <a:lvl4pPr algn="ctr" rtl="0" eaLnBrk="1" fontAlgn="base" hangingPunct="1">
        <a:spcBef>
          <a:spcPct val="0"/>
        </a:spcBef>
        <a:spcAft>
          <a:spcPct val="0"/>
        </a:spcAft>
        <a:defRPr sz="4400">
          <a:solidFill>
            <a:srgbClr val="0D0D0D"/>
          </a:solidFill>
          <a:latin typeface="Franklin Gothic Medium" pitchFamily="34" charset="0"/>
        </a:defRPr>
      </a:lvl4pPr>
      <a:lvl5pPr algn="ctr" rtl="0" eaLnBrk="1" fontAlgn="base" hangingPunct="1">
        <a:spcBef>
          <a:spcPct val="0"/>
        </a:spcBef>
        <a:spcAft>
          <a:spcPct val="0"/>
        </a:spcAft>
        <a:defRPr sz="4400">
          <a:solidFill>
            <a:srgbClr val="0D0D0D"/>
          </a:solidFill>
          <a:latin typeface="Franklin Gothic Medium" pitchFamily="34" charset="0"/>
        </a:defRPr>
      </a:lvl5pPr>
      <a:lvl6pPr marL="457200" algn="ctr" rtl="0" eaLnBrk="1" fontAlgn="base" hangingPunct="1">
        <a:spcBef>
          <a:spcPct val="0"/>
        </a:spcBef>
        <a:spcAft>
          <a:spcPct val="0"/>
        </a:spcAft>
        <a:defRPr sz="4400">
          <a:solidFill>
            <a:srgbClr val="0D0D0D"/>
          </a:solidFill>
          <a:latin typeface="Franklin Gothic Medium" pitchFamily="34" charset="0"/>
        </a:defRPr>
      </a:lvl6pPr>
      <a:lvl7pPr marL="914400" algn="ctr" rtl="0" eaLnBrk="1" fontAlgn="base" hangingPunct="1">
        <a:spcBef>
          <a:spcPct val="0"/>
        </a:spcBef>
        <a:spcAft>
          <a:spcPct val="0"/>
        </a:spcAft>
        <a:defRPr sz="4400">
          <a:solidFill>
            <a:srgbClr val="0D0D0D"/>
          </a:solidFill>
          <a:latin typeface="Franklin Gothic Medium" pitchFamily="34" charset="0"/>
        </a:defRPr>
      </a:lvl7pPr>
      <a:lvl8pPr marL="1371600" algn="ctr" rtl="0" eaLnBrk="1" fontAlgn="base" hangingPunct="1">
        <a:spcBef>
          <a:spcPct val="0"/>
        </a:spcBef>
        <a:spcAft>
          <a:spcPct val="0"/>
        </a:spcAft>
        <a:defRPr sz="4400">
          <a:solidFill>
            <a:srgbClr val="0D0D0D"/>
          </a:solidFill>
          <a:latin typeface="Franklin Gothic Medium" pitchFamily="34" charset="0"/>
        </a:defRPr>
      </a:lvl8pPr>
      <a:lvl9pPr marL="1828800" algn="ctr" rtl="0" eaLnBrk="1" fontAlgn="base" hangingPunct="1">
        <a:spcBef>
          <a:spcPct val="0"/>
        </a:spcBef>
        <a:spcAft>
          <a:spcPct val="0"/>
        </a:spcAft>
        <a:defRPr sz="4400">
          <a:solidFill>
            <a:srgbClr val="0D0D0D"/>
          </a:solidFill>
          <a:latin typeface="Franklin Gothic Medium" pitchFamily="34" charset="0"/>
        </a:defRPr>
      </a:lvl9pPr>
    </p:titleStyle>
    <p:bodyStyle>
      <a:lvl1pPr marL="342900" indent="-342900" algn="l" rtl="0" eaLnBrk="1" fontAlgn="base" hangingPunct="1">
        <a:spcBef>
          <a:spcPct val="20000"/>
        </a:spcBef>
        <a:spcAft>
          <a:spcPct val="0"/>
        </a:spcAft>
        <a:buBlip>
          <a:blip r:embed="rId14"/>
        </a:buBlip>
        <a:defRPr sz="3200" b="1" kern="1200">
          <a:solidFill>
            <a:srgbClr val="161514"/>
          </a:solidFill>
          <a:effectLst>
            <a:outerShdw blurRad="50800" dist="38100" dir="2700000" algn="tl" rotWithShape="0">
              <a:schemeClr val="bg1">
                <a:alpha val="40000"/>
              </a:schemeClr>
            </a:outerShdw>
          </a:effectLst>
          <a:latin typeface="+mn-lt"/>
          <a:ea typeface="+mn-ea"/>
          <a:cs typeface="+mn-cs"/>
        </a:defRPr>
      </a:lvl1pPr>
      <a:lvl2pPr marL="742950" indent="-285750" algn="l" rtl="0" eaLnBrk="1" fontAlgn="base" hangingPunct="1">
        <a:spcBef>
          <a:spcPct val="20000"/>
        </a:spcBef>
        <a:spcAft>
          <a:spcPct val="0"/>
        </a:spcAft>
        <a:buBlip>
          <a:blip r:embed="rId15"/>
        </a:buBlip>
        <a:defRPr sz="2800" kern="1200">
          <a:solidFill>
            <a:srgbClr val="161514"/>
          </a:solidFill>
          <a:effectLst>
            <a:outerShdw blurRad="50800" dist="38100" dir="2700000" algn="tl" rotWithShape="0">
              <a:schemeClr val="bg1">
                <a:alpha val="40000"/>
              </a:schemeClr>
            </a:outerShdw>
          </a:effectLst>
          <a:latin typeface="+mn-lt"/>
          <a:ea typeface="+mn-ea"/>
          <a:cs typeface="+mn-cs"/>
        </a:defRPr>
      </a:lvl2pPr>
      <a:lvl3pPr marL="1143000" indent="-228600" algn="l" rtl="0" eaLnBrk="1" fontAlgn="base" hangingPunct="1">
        <a:spcBef>
          <a:spcPct val="20000"/>
        </a:spcBef>
        <a:spcAft>
          <a:spcPct val="0"/>
        </a:spcAft>
        <a:buBlip>
          <a:blip r:embed="rId14"/>
        </a:buBlip>
        <a:defRPr sz="2400" kern="1200">
          <a:solidFill>
            <a:srgbClr val="161514"/>
          </a:solidFill>
          <a:effectLst>
            <a:outerShdw blurRad="50800" dist="38100" dir="2700000" algn="tl" rotWithShape="0">
              <a:schemeClr val="bg1">
                <a:alpha val="40000"/>
              </a:schemeClr>
            </a:outerShdw>
          </a:effectLst>
          <a:latin typeface="+mn-lt"/>
          <a:ea typeface="+mn-ea"/>
          <a:cs typeface="+mn-cs"/>
        </a:defRPr>
      </a:lvl3pPr>
      <a:lvl4pPr marL="1600200" indent="-228600" algn="l" rtl="0" eaLnBrk="1" fontAlgn="base" hangingPunct="1">
        <a:spcBef>
          <a:spcPct val="20000"/>
        </a:spcBef>
        <a:spcAft>
          <a:spcPct val="0"/>
        </a:spcAft>
        <a:buBlip>
          <a:blip r:embed="rId15"/>
        </a:buBlip>
        <a:defRPr sz="2000" kern="1200">
          <a:solidFill>
            <a:srgbClr val="161514"/>
          </a:solidFill>
          <a:effectLst>
            <a:outerShdw blurRad="50800" dist="38100" dir="2700000" algn="tl" rotWithShape="0">
              <a:schemeClr val="bg1">
                <a:alpha val="40000"/>
              </a:schemeClr>
            </a:outerShdw>
          </a:effectLst>
          <a:latin typeface="+mn-lt"/>
          <a:ea typeface="+mn-ea"/>
          <a:cs typeface="+mn-cs"/>
        </a:defRPr>
      </a:lvl4pPr>
      <a:lvl5pPr marL="2057400" indent="-228600" algn="l" rtl="0" eaLnBrk="1" fontAlgn="base" hangingPunct="1">
        <a:spcBef>
          <a:spcPct val="20000"/>
        </a:spcBef>
        <a:spcAft>
          <a:spcPct val="0"/>
        </a:spcAft>
        <a:buBlip>
          <a:blip r:embed="rId14"/>
        </a:buBlip>
        <a:defRPr sz="2000" kern="1200">
          <a:solidFill>
            <a:srgbClr val="161514"/>
          </a:solidFill>
          <a:effectLst>
            <a:outerShdw blurRad="50800" dist="38100" dir="2700000" algn="tl" rotWithShape="0">
              <a:schemeClr val="bg1">
                <a:alpha val="40000"/>
              </a:schemeClr>
            </a:outerShdw>
          </a:effectLst>
          <a:latin typeface="+mn-lt"/>
          <a:ea typeface="+mn-ea"/>
          <a:cs typeface="+mn-cs"/>
        </a:defRPr>
      </a:lvl5pPr>
      <a:lvl6pPr marL="2514600" indent="-228600" algn="l" defTabSz="914400" rtl="0" eaLnBrk="1" latinLnBrk="0" hangingPunct="1">
        <a:spcBef>
          <a:spcPct val="20000"/>
        </a:spcBef>
        <a:buFontTx/>
        <a:buBlip>
          <a:blip r:embed="rId15"/>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6pPr>
      <a:lvl7pPr marL="2971800" indent="-228600" algn="l" defTabSz="914400" rtl="0" eaLnBrk="1" latinLnBrk="0" hangingPunct="1">
        <a:spcBef>
          <a:spcPct val="20000"/>
        </a:spcBef>
        <a:buFontTx/>
        <a:buBlip>
          <a:blip r:embed="rId14"/>
        </a:buBlip>
        <a:defRPr sz="18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7pPr>
      <a:lvl8pPr marL="3429000" indent="-228600" algn="l" defTabSz="914400" rtl="0" eaLnBrk="1" latinLnBrk="0" hangingPunct="1">
        <a:spcBef>
          <a:spcPct val="20000"/>
        </a:spcBef>
        <a:buFontTx/>
        <a:buBlip>
          <a:blip r:embed="rId15"/>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8pPr>
      <a:lvl9pPr marL="3886200" indent="-228600" algn="l" defTabSz="914400" rtl="0" eaLnBrk="1" latinLnBrk="0" hangingPunct="1">
        <a:spcBef>
          <a:spcPct val="20000"/>
        </a:spcBef>
        <a:buFontTx/>
        <a:buBlip>
          <a:blip r:embed="rId14"/>
        </a:buBlip>
        <a:defRPr sz="1600" kern="1200" baseline="0">
          <a:solidFill>
            <a:schemeClr val="bg2">
              <a:lumMod val="10000"/>
            </a:schemeClr>
          </a:solidFill>
          <a:effectLst>
            <a:outerShdw blurRad="50800" dist="38100" dir="2700000" algn="tl" rotWithShape="0">
              <a:schemeClr val="bg1">
                <a:alpha val="40000"/>
              </a:scheme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124744"/>
            <a:ext cx="7772400" cy="2046089"/>
          </a:xfrm>
        </p:spPr>
        <p:txBody>
          <a:bodyPr>
            <a:normAutofit fontScale="90000"/>
          </a:bodyPr>
          <a:lstStyle/>
          <a:p>
            <a:r>
              <a:rPr lang="zh-HK" altLang="en-US" sz="1800" b="0" i="0" u="none" strike="noStrike" baseline="0" dirty="0">
                <a:solidFill>
                  <a:srgbClr val="000000"/>
                </a:solidFill>
                <a:latin typeface="Calibri" panose="020F0502020204030204" pitchFamily="34" charset="0"/>
              </a:rPr>
              <a:t/>
            </a:r>
            <a:br>
              <a:rPr lang="zh-HK" altLang="en-US" sz="1800" b="0" i="0" u="none" strike="noStrike" baseline="0" dirty="0">
                <a:solidFill>
                  <a:srgbClr val="000000"/>
                </a:solidFill>
                <a:latin typeface="Calibri" panose="020F0502020204030204" pitchFamily="34" charset="0"/>
              </a:rPr>
            </a:br>
            <a:r>
              <a:rPr lang="zh-HK" altLang="en-US" sz="1800" b="0" i="0" u="none" strike="noStrike" baseline="0" dirty="0">
                <a:solidFill>
                  <a:srgbClr val="000000"/>
                </a:solidFill>
                <a:latin typeface="Calibri" panose="020F0502020204030204" pitchFamily="34" charset="0"/>
              </a:rPr>
              <a:t> </a:t>
            </a:r>
            <a:br>
              <a:rPr lang="zh-HK" altLang="en-US" sz="1800" b="0" i="0" u="none" strike="noStrike" baseline="0" dirty="0">
                <a:solidFill>
                  <a:srgbClr val="000000"/>
                </a:solidFill>
                <a:latin typeface="Calibri" panose="020F0502020204030204" pitchFamily="34" charset="0"/>
              </a:rPr>
            </a:br>
            <a:r>
              <a:rPr lang="en-US" altLang="zh-HK" sz="4000" b="0" i="0" u="none" strike="noStrike" baseline="0" dirty="0">
                <a:solidFill>
                  <a:srgbClr val="FF0000"/>
                </a:solidFill>
                <a:latin typeface="Britannic Bold" panose="020B0903060703020204" pitchFamily="34" charset="0"/>
              </a:rPr>
              <a:t>Cultivating students’ financial literacy through curriculum planning and implementation in school </a:t>
            </a:r>
            <a:r>
              <a:rPr lang="en-US" altLang="zh-HK" sz="4000" b="0" i="0" u="none" strike="noStrike" baseline="0" dirty="0">
                <a:solidFill>
                  <a:srgbClr val="FF0000"/>
                </a:solidFill>
                <a:latin typeface="Calibri" panose="020F0502020204030204" pitchFamily="34" charset="0"/>
              </a:rPr>
              <a:t/>
            </a:r>
            <a:br>
              <a:rPr lang="en-US" altLang="zh-HK" sz="4000" b="0" i="0" u="none" strike="noStrike" baseline="0" dirty="0">
                <a:solidFill>
                  <a:srgbClr val="FF0000"/>
                </a:solidFill>
                <a:latin typeface="Calibri" panose="020F0502020204030204" pitchFamily="34" charset="0"/>
              </a:rPr>
            </a:br>
            <a:r>
              <a:rPr lang="zh-HK" altLang="en-US" sz="1800" b="0" i="0" u="none" strike="noStrike" baseline="0" dirty="0">
                <a:solidFill>
                  <a:srgbClr val="000000"/>
                </a:solidFill>
                <a:latin typeface="Calibri" panose="020F0502020204030204" pitchFamily="34" charset="0"/>
              </a:rPr>
              <a:t>	</a:t>
            </a:r>
            <a:br>
              <a:rPr lang="zh-HK" altLang="en-US" sz="1800" b="0" i="0" u="none" strike="noStrike" baseline="0" dirty="0">
                <a:solidFill>
                  <a:srgbClr val="000000"/>
                </a:solidFill>
                <a:latin typeface="Calibri" panose="020F0502020204030204" pitchFamily="34" charset="0"/>
              </a:rPr>
            </a:br>
            <a:endParaRPr lang="zh-HK" altLang="en-US" dirty="0">
              <a:solidFill>
                <a:schemeClr val="tx1">
                  <a:lumMod val="95000"/>
                  <a:lumOff val="5000"/>
                </a:schemeClr>
              </a:solidFill>
              <a:latin typeface="+mj-ea"/>
            </a:endParaRPr>
          </a:p>
        </p:txBody>
      </p:sp>
      <p:sp>
        <p:nvSpPr>
          <p:cNvPr id="3" name="Subtitle 2"/>
          <p:cNvSpPr>
            <a:spLocks noGrp="1"/>
          </p:cNvSpPr>
          <p:nvPr>
            <p:ph type="subTitle" idx="1"/>
          </p:nvPr>
        </p:nvSpPr>
        <p:spPr>
          <a:xfrm>
            <a:off x="755576" y="3068960"/>
            <a:ext cx="6400800" cy="1752600"/>
          </a:xfrm>
        </p:spPr>
        <p:txBody>
          <a:bodyPr>
            <a:normAutofit fontScale="92500"/>
          </a:bodyPr>
          <a:lstStyle/>
          <a:p>
            <a:pPr algn="l"/>
            <a:endParaRPr lang="zh-HK" altLang="en-US" sz="1800" b="0" i="0" u="none" strike="noStrike" baseline="0" dirty="0">
              <a:solidFill>
                <a:srgbClr val="000000"/>
              </a:solidFill>
              <a:latin typeface="新細明體" panose="02020500000000000000" pitchFamily="18" charset="-120"/>
              <a:ea typeface="新細明體" panose="02020500000000000000" pitchFamily="18" charset="-120"/>
            </a:endParaRPr>
          </a:p>
          <a:p>
            <a:r>
              <a:rPr lang="zh-TW" altLang="en-US" sz="1800" b="0" i="0" u="none" strike="noStrike" baseline="0" dirty="0">
                <a:solidFill>
                  <a:srgbClr val="000000"/>
                </a:solidFill>
                <a:latin typeface="新細明體" panose="02020500000000000000" pitchFamily="18" charset="-120"/>
                <a:ea typeface="新細明體" panose="02020500000000000000" pitchFamily="18" charset="-120"/>
              </a:rPr>
              <a:t> </a:t>
            </a:r>
            <a:r>
              <a:rPr lang="zh-TW" altLang="en-US" sz="4400" b="0" i="0" u="none" strike="noStrike" baseline="0" dirty="0">
                <a:solidFill>
                  <a:srgbClr val="0000FF"/>
                </a:solidFill>
                <a:latin typeface="標楷體" panose="03000509000000000000" pitchFamily="65" charset="-120"/>
                <a:ea typeface="標楷體" panose="03000509000000000000" pitchFamily="65" charset="-120"/>
              </a:rPr>
              <a:t>透過學校課程規劃及推行以培育學生的理財能力 </a:t>
            </a:r>
            <a:r>
              <a:rPr lang="zh-TW" altLang="en-US" sz="1800" b="0" i="0" u="none" strike="noStrike" baseline="0" dirty="0">
                <a:solidFill>
                  <a:srgbClr val="000000"/>
                </a:solidFill>
                <a:latin typeface="新細明體" panose="02020500000000000000" pitchFamily="18" charset="-120"/>
                <a:ea typeface="新細明體" panose="02020500000000000000" pitchFamily="18" charset="-120"/>
              </a:rPr>
              <a:t>	</a:t>
            </a:r>
          </a:p>
          <a:p>
            <a:pPr fontAlgn="auto">
              <a:spcAft>
                <a:spcPts val="0"/>
              </a:spcAft>
              <a:defRPr/>
            </a:pPr>
            <a:endParaRPr lang="zh-HK" altLang="en-US" dirty="0">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DB62FE38-E435-C025-5C07-B455F7897F27}"/>
              </a:ext>
            </a:extLst>
          </p:cNvPr>
          <p:cNvPicPr>
            <a:picLocks noChangeAspect="1"/>
          </p:cNvPicPr>
          <p:nvPr/>
        </p:nvPicPr>
        <p:blipFill>
          <a:blip r:embed="rId3"/>
          <a:stretch>
            <a:fillRect/>
          </a:stretch>
        </p:blipFill>
        <p:spPr>
          <a:xfrm>
            <a:off x="4211960" y="1767576"/>
            <a:ext cx="3230547" cy="1661424"/>
          </a:xfrm>
          <a:prstGeom prst="rect">
            <a:avLst/>
          </a:prstGeom>
        </p:spPr>
      </p:pic>
      <p:sp>
        <p:nvSpPr>
          <p:cNvPr id="20" name="矩形: 圓角 19">
            <a:extLst>
              <a:ext uri="{FF2B5EF4-FFF2-40B4-BE49-F238E27FC236}">
                <a16:creationId xmlns:a16="http://schemas.microsoft.com/office/drawing/2014/main" id="{E25FF8ED-2ACC-616E-6DEF-BE5CC5179A2E}"/>
              </a:ext>
            </a:extLst>
          </p:cNvPr>
          <p:cNvSpPr/>
          <p:nvPr/>
        </p:nvSpPr>
        <p:spPr>
          <a:xfrm>
            <a:off x="4427984" y="2132856"/>
            <a:ext cx="23762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8" name="內容版面配置區 7">
            <a:extLst>
              <a:ext uri="{FF2B5EF4-FFF2-40B4-BE49-F238E27FC236}">
                <a16:creationId xmlns:a16="http://schemas.microsoft.com/office/drawing/2014/main" id="{380C9957-5C87-3DBA-AFD3-E76CF8385666}"/>
              </a:ext>
            </a:extLst>
          </p:cNvPr>
          <p:cNvPicPr>
            <a:picLocks noGrp="1" noChangeAspect="1"/>
          </p:cNvPicPr>
          <p:nvPr>
            <p:ph idx="1"/>
          </p:nvPr>
        </p:nvPicPr>
        <p:blipFill>
          <a:blip r:embed="rId4"/>
          <a:stretch>
            <a:fillRect/>
          </a:stretch>
        </p:blipFill>
        <p:spPr>
          <a:xfrm>
            <a:off x="251520" y="980728"/>
            <a:ext cx="3594146" cy="4525963"/>
          </a:xfrm>
        </p:spPr>
      </p:pic>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30017" y="249675"/>
            <a:ext cx="6707088" cy="634082"/>
          </a:xfrm>
        </p:spPr>
        <p:txBody>
          <a:bodyPr>
            <a:noAutofit/>
          </a:bodyPr>
          <a:lstStyle/>
          <a:p>
            <a:r>
              <a:rPr lang="en-US" altLang="zh-HK" sz="3600" b="0" i="0" u="none" strike="noStrike" baseline="0" dirty="0">
                <a:solidFill>
                  <a:srgbClr val="FF0000"/>
                </a:solidFill>
                <a:latin typeface="Britannic Bold" panose="020B0903060703020204" pitchFamily="34" charset="0"/>
              </a:rPr>
              <a:t>Curriculum planning</a:t>
            </a:r>
            <a:endParaRPr lang="zh-HK" altLang="en-US" sz="3600" dirty="0"/>
          </a:p>
        </p:txBody>
      </p:sp>
      <p:pic>
        <p:nvPicPr>
          <p:cNvPr id="15" name="圖片 14">
            <a:extLst>
              <a:ext uri="{FF2B5EF4-FFF2-40B4-BE49-F238E27FC236}">
                <a16:creationId xmlns:a16="http://schemas.microsoft.com/office/drawing/2014/main" id="{9CBBF0FD-6916-49C8-4F53-AD6937773547}"/>
              </a:ext>
            </a:extLst>
          </p:cNvPr>
          <p:cNvPicPr>
            <a:picLocks noChangeAspect="1"/>
          </p:cNvPicPr>
          <p:nvPr/>
        </p:nvPicPr>
        <p:blipFill>
          <a:blip r:embed="rId5"/>
          <a:stretch>
            <a:fillRect/>
          </a:stretch>
        </p:blipFill>
        <p:spPr>
          <a:xfrm>
            <a:off x="4202147" y="988910"/>
            <a:ext cx="2952328" cy="673003"/>
          </a:xfrm>
          <a:prstGeom prst="rect">
            <a:avLst/>
          </a:prstGeom>
        </p:spPr>
      </p:pic>
      <p:sp>
        <p:nvSpPr>
          <p:cNvPr id="21" name="矩形: 圓角 20">
            <a:extLst>
              <a:ext uri="{FF2B5EF4-FFF2-40B4-BE49-F238E27FC236}">
                <a16:creationId xmlns:a16="http://schemas.microsoft.com/office/drawing/2014/main" id="{3C600593-8E96-E512-52CF-E97E76293B1C}"/>
              </a:ext>
            </a:extLst>
          </p:cNvPr>
          <p:cNvSpPr/>
          <p:nvPr/>
        </p:nvSpPr>
        <p:spPr>
          <a:xfrm>
            <a:off x="4427984" y="2780928"/>
            <a:ext cx="288032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pic>
        <p:nvPicPr>
          <p:cNvPr id="22" name="圖片 21">
            <a:extLst>
              <a:ext uri="{FF2B5EF4-FFF2-40B4-BE49-F238E27FC236}">
                <a16:creationId xmlns:a16="http://schemas.microsoft.com/office/drawing/2014/main" id="{CE7536C4-2B30-A84D-94DD-5AF8A06AB027}"/>
              </a:ext>
            </a:extLst>
          </p:cNvPr>
          <p:cNvPicPr>
            <a:picLocks noChangeAspect="1"/>
          </p:cNvPicPr>
          <p:nvPr/>
        </p:nvPicPr>
        <p:blipFill>
          <a:blip r:embed="rId6"/>
          <a:stretch>
            <a:fillRect/>
          </a:stretch>
        </p:blipFill>
        <p:spPr>
          <a:xfrm>
            <a:off x="4282440" y="4642700"/>
            <a:ext cx="2972215" cy="1838582"/>
          </a:xfrm>
          <a:prstGeom prst="rect">
            <a:avLst/>
          </a:prstGeom>
        </p:spPr>
      </p:pic>
      <p:pic>
        <p:nvPicPr>
          <p:cNvPr id="23" name="內容版面配置區 5">
            <a:extLst>
              <a:ext uri="{FF2B5EF4-FFF2-40B4-BE49-F238E27FC236}">
                <a16:creationId xmlns:a16="http://schemas.microsoft.com/office/drawing/2014/main" id="{539FDC5D-31E0-609E-CDEB-26D0A9BC259A}"/>
              </a:ext>
            </a:extLst>
          </p:cNvPr>
          <p:cNvPicPr>
            <a:picLocks noChangeAspect="1"/>
          </p:cNvPicPr>
          <p:nvPr/>
        </p:nvPicPr>
        <p:blipFill>
          <a:blip r:embed="rId7"/>
          <a:stretch>
            <a:fillRect/>
          </a:stretch>
        </p:blipFill>
        <p:spPr>
          <a:xfrm>
            <a:off x="4228793" y="3563284"/>
            <a:ext cx="3079511" cy="1079416"/>
          </a:xfrm>
          <a:prstGeom prst="rect">
            <a:avLst/>
          </a:prstGeom>
        </p:spPr>
      </p:pic>
      <p:sp>
        <p:nvSpPr>
          <p:cNvPr id="24" name="矩形: 圓角 23">
            <a:extLst>
              <a:ext uri="{FF2B5EF4-FFF2-40B4-BE49-F238E27FC236}">
                <a16:creationId xmlns:a16="http://schemas.microsoft.com/office/drawing/2014/main" id="{83453EE8-7215-C511-2BBB-337205298A0E}"/>
              </a:ext>
            </a:extLst>
          </p:cNvPr>
          <p:cNvSpPr/>
          <p:nvPr/>
        </p:nvSpPr>
        <p:spPr>
          <a:xfrm>
            <a:off x="4660841" y="5002740"/>
            <a:ext cx="23762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矩形: 圓角 24">
            <a:extLst>
              <a:ext uri="{FF2B5EF4-FFF2-40B4-BE49-F238E27FC236}">
                <a16:creationId xmlns:a16="http://schemas.microsoft.com/office/drawing/2014/main" id="{BF4174BF-2F09-4ADA-523A-9D4FBAA57E91}"/>
              </a:ext>
            </a:extLst>
          </p:cNvPr>
          <p:cNvSpPr/>
          <p:nvPr/>
        </p:nvSpPr>
        <p:spPr>
          <a:xfrm>
            <a:off x="4427982" y="6149898"/>
            <a:ext cx="2681131" cy="3313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9481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Autofit/>
          </a:bodyPr>
          <a:lstStyle/>
          <a:p>
            <a:r>
              <a:rPr lang="en-US" altLang="zh-HK" sz="3600" b="0" i="0" u="none" strike="noStrike" baseline="0" dirty="0">
                <a:solidFill>
                  <a:srgbClr val="FF0000"/>
                </a:solidFill>
                <a:latin typeface="Britannic Bold" panose="020B0903060703020204" pitchFamily="34" charset="0"/>
              </a:rPr>
              <a:t>Curriculum planning</a:t>
            </a:r>
            <a:endParaRPr lang="zh-HK" altLang="en-US" sz="3600" dirty="0"/>
          </a:p>
        </p:txBody>
      </p:sp>
      <p:pic>
        <p:nvPicPr>
          <p:cNvPr id="13" name="內容版面配置區 12">
            <a:extLst>
              <a:ext uri="{FF2B5EF4-FFF2-40B4-BE49-F238E27FC236}">
                <a16:creationId xmlns:a16="http://schemas.microsoft.com/office/drawing/2014/main" id="{D9656611-DD74-88A2-DB83-68A7811A91A3}"/>
              </a:ext>
            </a:extLst>
          </p:cNvPr>
          <p:cNvPicPr>
            <a:picLocks noGrp="1" noChangeAspect="1"/>
          </p:cNvPicPr>
          <p:nvPr>
            <p:ph idx="1"/>
          </p:nvPr>
        </p:nvPicPr>
        <p:blipFill>
          <a:blip r:embed="rId3"/>
          <a:stretch>
            <a:fillRect/>
          </a:stretch>
        </p:blipFill>
        <p:spPr>
          <a:xfrm>
            <a:off x="109965" y="857686"/>
            <a:ext cx="3416583" cy="634082"/>
          </a:xfrm>
        </p:spPr>
      </p:pic>
      <p:sp>
        <p:nvSpPr>
          <p:cNvPr id="14" name="文字方塊 13">
            <a:extLst>
              <a:ext uri="{FF2B5EF4-FFF2-40B4-BE49-F238E27FC236}">
                <a16:creationId xmlns:a16="http://schemas.microsoft.com/office/drawing/2014/main" id="{EF5C5BF8-8F50-28CD-6DE8-4F254AF16C6C}"/>
              </a:ext>
            </a:extLst>
          </p:cNvPr>
          <p:cNvSpPr txBox="1"/>
          <p:nvPr/>
        </p:nvSpPr>
        <p:spPr>
          <a:xfrm>
            <a:off x="323528" y="1480304"/>
            <a:ext cx="8496944" cy="5078313"/>
          </a:xfrm>
          <a:prstGeom prst="rect">
            <a:avLst/>
          </a:prstGeom>
          <a:noFill/>
        </p:spPr>
        <p:txBody>
          <a:bodyPr wrap="square" rtlCol="0">
            <a:spAutoFit/>
          </a:bodyPr>
          <a:lstStyle/>
          <a:p>
            <a:pPr marL="285750" indent="-285750" algn="l">
              <a:buFont typeface="Wingdings" panose="05000000000000000000" pitchFamily="2" charset="2"/>
              <a:buChar char="Ø"/>
            </a:pPr>
            <a:r>
              <a:rPr lang="en-US" altLang="zh-HK" sz="1800" b="1" i="0" u="none" strike="noStrike" baseline="0" dirty="0">
                <a:solidFill>
                  <a:srgbClr val="C00000"/>
                </a:solidFill>
                <a:latin typeface="MinionPro-Regular"/>
              </a:rPr>
              <a:t>Financial education in schools should be </a:t>
            </a:r>
            <a:r>
              <a:rPr lang="en-US" altLang="zh-HK" sz="1800" b="1" i="1" u="none" strike="noStrike" baseline="0" dirty="0">
                <a:solidFill>
                  <a:srgbClr val="C00000"/>
                </a:solidFill>
                <a:latin typeface="MinionPro-It"/>
              </a:rPr>
              <a:t>part of a </a:t>
            </a:r>
            <a:r>
              <a:rPr lang="en-US" altLang="zh-HK" sz="1800" b="1" i="1" u="none" strike="noStrike" baseline="0" dirty="0" err="1">
                <a:solidFill>
                  <a:srgbClr val="C00000"/>
                </a:solidFill>
                <a:latin typeface="MinionPro-It"/>
              </a:rPr>
              <a:t>co-ordinated</a:t>
            </a:r>
            <a:r>
              <a:rPr lang="en-US" altLang="zh-HK" sz="1800" b="1" i="1" u="none" strike="noStrike" baseline="0" dirty="0">
                <a:solidFill>
                  <a:srgbClr val="C00000"/>
                </a:solidFill>
                <a:latin typeface="MinionPro-It"/>
              </a:rPr>
              <a:t> national strategy. </a:t>
            </a:r>
            <a:r>
              <a:rPr lang="en-US" altLang="zh-HK" sz="1800" b="0" i="0" u="none" strike="noStrike" baseline="0" dirty="0">
                <a:latin typeface="MinionPro-Regular"/>
              </a:rPr>
              <a:t>The strategy should have </a:t>
            </a:r>
            <a:r>
              <a:rPr lang="en-US" altLang="zh-HK" sz="1800" b="1" i="0" u="none" strike="noStrike" baseline="0" dirty="0">
                <a:solidFill>
                  <a:srgbClr val="C00000"/>
                </a:solidFill>
                <a:latin typeface="MinionPro-Regular"/>
              </a:rPr>
              <a:t>a visible leader or </a:t>
            </a:r>
            <a:r>
              <a:rPr lang="en-US" altLang="zh-HK" sz="1800" b="1" i="0" u="none" strike="noStrike" baseline="0" dirty="0" err="1">
                <a:solidFill>
                  <a:srgbClr val="C00000"/>
                </a:solidFill>
                <a:latin typeface="MinionPro-Regular"/>
              </a:rPr>
              <a:t>co-ordinating</a:t>
            </a:r>
            <a:r>
              <a:rPr lang="en-US" altLang="zh-HK" sz="1800" b="1" i="0" u="none" strike="noStrike" baseline="0" dirty="0">
                <a:solidFill>
                  <a:srgbClr val="C00000"/>
                </a:solidFill>
                <a:latin typeface="MinionPro-Regular"/>
              </a:rPr>
              <a:t> body </a:t>
            </a:r>
            <a:r>
              <a:rPr lang="en-US" altLang="zh-HK" sz="1800" b="0" i="0" u="none" strike="noStrike" baseline="0" dirty="0">
                <a:latin typeface="MinionPro-Regular"/>
              </a:rPr>
              <a:t>to ensure relevance and long term sustainability. </a:t>
            </a:r>
            <a:endParaRPr lang="en-US" altLang="zh-HK" dirty="0">
              <a:latin typeface="MinionPro-Regular"/>
            </a:endParaRPr>
          </a:p>
          <a:p>
            <a:pPr marL="285750" indent="-285750" algn="l">
              <a:buFont typeface="Wingdings" panose="05000000000000000000" pitchFamily="2" charset="2"/>
              <a:buChar char="Ø"/>
            </a:pPr>
            <a:r>
              <a:rPr lang="en-US" altLang="zh-HK" sz="1800" kern="0" dirty="0">
                <a:effectLst/>
                <a:latin typeface="MinionPro-Regular"/>
                <a:cs typeface="MinionPro-Regular"/>
              </a:rPr>
              <a:t>There should </a:t>
            </a:r>
            <a:r>
              <a:rPr lang="en-US" altLang="zh-HK" sz="1800" b="1" kern="0" dirty="0">
                <a:solidFill>
                  <a:srgbClr val="C00000"/>
                </a:solidFill>
                <a:effectLst/>
                <a:latin typeface="MinionPro-Regular"/>
                <a:cs typeface="MinionPro-Regular"/>
              </a:rPr>
              <a:t>be </a:t>
            </a:r>
            <a:r>
              <a:rPr lang="en-US" altLang="zh-HK" sz="1800" b="1" i="1" kern="0" dirty="0">
                <a:solidFill>
                  <a:srgbClr val="C00000"/>
                </a:solidFill>
                <a:effectLst/>
                <a:latin typeface="MinionPro-It"/>
                <a:cs typeface="MinionPro-It"/>
              </a:rPr>
              <a:t>a learning framework </a:t>
            </a:r>
            <a:r>
              <a:rPr lang="en-US" altLang="zh-HK" sz="1800" kern="0" dirty="0">
                <a:effectLst/>
                <a:latin typeface="MinionPro-Regular"/>
                <a:cs typeface="MinionPro-Regular"/>
              </a:rPr>
              <a:t>which sets out goals, learning outcomes, content, pedagogical approaches, resources and evaluation plans. The content should cover knowledge, skills, attitudes and values. </a:t>
            </a:r>
            <a:endParaRPr lang="en-US" altLang="zh-HK" b="0" i="0" u="none" strike="noStrike" kern="0" baseline="0" dirty="0">
              <a:latin typeface="MinionPro-Regular"/>
            </a:endParaRPr>
          </a:p>
          <a:p>
            <a:pPr marL="285750" indent="-285750">
              <a:buFont typeface="Wingdings" panose="05000000000000000000" pitchFamily="2" charset="2"/>
              <a:buChar char="Ø"/>
            </a:pPr>
            <a:r>
              <a:rPr lang="en-US" altLang="zh-HK" sz="1800" kern="0" dirty="0">
                <a:effectLst/>
                <a:latin typeface="MinionPro-Regular"/>
                <a:ea typeface="新細明體" panose="02020500000000000000" pitchFamily="18" charset="-120"/>
                <a:cs typeface="MinionPro-Regular"/>
              </a:rPr>
              <a:t>To the extent possible, </a:t>
            </a:r>
            <a:r>
              <a:rPr lang="en-US" altLang="zh-HK" sz="1800" b="1" i="1" kern="0" dirty="0">
                <a:solidFill>
                  <a:srgbClr val="C00000"/>
                </a:solidFill>
                <a:effectLst/>
                <a:latin typeface="MinionPro-It"/>
                <a:ea typeface="新細明體" panose="02020500000000000000" pitchFamily="18" charset="-120"/>
                <a:cs typeface="MinionPro-It"/>
              </a:rPr>
              <a:t>a sustainable source of funding </a:t>
            </a:r>
            <a:r>
              <a:rPr lang="en-US" altLang="zh-HK" sz="1800" kern="0" dirty="0">
                <a:effectLst/>
                <a:latin typeface="MinionPro-Regular"/>
                <a:ea typeface="新細明體" panose="02020500000000000000" pitchFamily="18" charset="-120"/>
                <a:cs typeface="MinionPro-Regular"/>
              </a:rPr>
              <a:t>should be identified at the outset.</a:t>
            </a:r>
            <a:endParaRPr lang="zh-TW" altLang="zh-HK"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285750" indent="-285750" algn="l">
              <a:buFont typeface="Wingdings" panose="05000000000000000000" pitchFamily="2" charset="2"/>
              <a:buChar char="Ø"/>
            </a:pPr>
            <a:r>
              <a:rPr lang="en-US" altLang="zh-HK" sz="1800" kern="0" dirty="0">
                <a:effectLst/>
                <a:latin typeface="MinionPro-Regular"/>
                <a:cs typeface="MinionPro-Regular"/>
              </a:rPr>
              <a:t>Financial education should </a:t>
            </a:r>
            <a:r>
              <a:rPr lang="en-US" altLang="zh-HK" sz="1800" b="1" i="1" kern="0" dirty="0">
                <a:solidFill>
                  <a:srgbClr val="0000FF"/>
                </a:solidFill>
                <a:effectLst/>
                <a:latin typeface="MinionPro-It"/>
                <a:cs typeface="MinionPro-It"/>
              </a:rPr>
              <a:t>start as early as possible</a:t>
            </a:r>
            <a:r>
              <a:rPr lang="en-US" altLang="zh-HK" sz="1800" i="1" kern="0" dirty="0">
                <a:effectLst/>
                <a:latin typeface="MinionPro-It"/>
                <a:cs typeface="MinionPro-It"/>
              </a:rPr>
              <a:t>, </a:t>
            </a:r>
            <a:r>
              <a:rPr lang="en-US" altLang="zh-HK" sz="1800" kern="0" dirty="0">
                <a:effectLst/>
                <a:latin typeface="MinionPro-Regular"/>
                <a:cs typeface="MinionPro-Regular"/>
              </a:rPr>
              <a:t>ideally from the beginning of formal schooling, </a:t>
            </a:r>
            <a:r>
              <a:rPr lang="en-US" altLang="zh-HK" sz="1800" b="1" kern="0" dirty="0">
                <a:solidFill>
                  <a:srgbClr val="0000FF"/>
                </a:solidFill>
                <a:effectLst/>
                <a:latin typeface="MinionPro-Regular"/>
                <a:cs typeface="MinionPro-Regular"/>
              </a:rPr>
              <a:t>and carry on until the end of the students</a:t>
            </a:r>
            <a:r>
              <a:rPr lang="zh-TW" altLang="zh-HK" sz="1800" b="1" kern="0" dirty="0">
                <a:solidFill>
                  <a:srgbClr val="0000FF"/>
                </a:solidFill>
                <a:effectLst/>
                <a:ea typeface="MinionPro-Regular"/>
                <a:cs typeface="MinionPro-Regular"/>
              </a:rPr>
              <a:t>’</a:t>
            </a:r>
            <a:r>
              <a:rPr lang="en-US" altLang="zh-TW" sz="1800" b="1" kern="0" dirty="0">
                <a:solidFill>
                  <a:srgbClr val="0000FF"/>
                </a:solidFill>
                <a:effectLst/>
                <a:ea typeface="MinionPro-Regular"/>
                <a:cs typeface="MinionPro-Regular"/>
              </a:rPr>
              <a:t> </a:t>
            </a:r>
            <a:r>
              <a:rPr lang="en-US" altLang="zh-HK" b="1" kern="0" dirty="0">
                <a:solidFill>
                  <a:srgbClr val="0000FF"/>
                </a:solidFill>
                <a:latin typeface="MinionPro-Regular"/>
              </a:rPr>
              <a:t>time at school</a:t>
            </a:r>
            <a:r>
              <a:rPr lang="en-US" altLang="zh-HK" sz="1800" kern="0" dirty="0">
                <a:effectLst/>
                <a:ea typeface="MinionPro-Regular"/>
                <a:cs typeface="MinionPro-Regular"/>
              </a:rPr>
              <a:t>.</a:t>
            </a:r>
          </a:p>
          <a:p>
            <a:pPr marL="285750" indent="-285750" algn="l">
              <a:buFont typeface="Wingdings" panose="05000000000000000000" pitchFamily="2" charset="2"/>
              <a:buChar char="Ø"/>
            </a:pPr>
            <a:r>
              <a:rPr lang="en-US" altLang="zh-HK" sz="1800" kern="0" dirty="0">
                <a:effectLst/>
                <a:latin typeface="MinionPro-Regular"/>
                <a:cs typeface="MinionPro-Regular"/>
              </a:rPr>
              <a:t>Financial education should ideally be </a:t>
            </a:r>
            <a:r>
              <a:rPr lang="en-US" altLang="zh-HK" sz="1800" b="1" i="1" kern="0" dirty="0">
                <a:solidFill>
                  <a:srgbClr val="0000FF"/>
                </a:solidFill>
                <a:effectLst/>
                <a:latin typeface="MinionPro-It"/>
                <a:cs typeface="MinionPro-It"/>
              </a:rPr>
              <a:t>a core part of the school curriculum</a:t>
            </a:r>
            <a:r>
              <a:rPr lang="en-US" altLang="zh-HK" sz="1800" kern="0" dirty="0">
                <a:effectLst/>
                <a:latin typeface="MinionPro-Regular"/>
                <a:cs typeface="MinionPro-Regular"/>
              </a:rPr>
              <a:t>. It can be, but need not be, taught as </a:t>
            </a:r>
            <a:r>
              <a:rPr lang="en-US" altLang="zh-HK" kern="0" dirty="0">
                <a:latin typeface="MinionPro-Regular"/>
              </a:rPr>
              <a:t>a </a:t>
            </a:r>
            <a:r>
              <a:rPr lang="zh-TW" altLang="zh-HK" kern="0" dirty="0">
                <a:latin typeface="MinionPro-Regular"/>
              </a:rPr>
              <a:t>‘</a:t>
            </a:r>
            <a:r>
              <a:rPr lang="en-US" altLang="zh-HK" kern="0" dirty="0">
                <a:latin typeface="MinionPro-Regular"/>
              </a:rPr>
              <a:t>stand-alone</a:t>
            </a:r>
            <a:r>
              <a:rPr lang="zh-TW" altLang="zh-HK" kern="0" dirty="0">
                <a:latin typeface="MinionPro-Regular"/>
              </a:rPr>
              <a:t>’</a:t>
            </a:r>
            <a:r>
              <a:rPr lang="en-US" altLang="zh-HK" kern="0" dirty="0">
                <a:latin typeface="MinionPro-Regular"/>
              </a:rPr>
              <a:t> subject; integration into other subjects like mathematics, economics, social science or citizenship can also be effective. </a:t>
            </a:r>
          </a:p>
          <a:p>
            <a:pPr marL="285750" indent="-285750" algn="l">
              <a:buFont typeface="Wingdings" panose="05000000000000000000" pitchFamily="2" charset="2"/>
              <a:buChar char="Ø"/>
            </a:pPr>
            <a:r>
              <a:rPr lang="en-US" altLang="zh-HK" sz="1800" kern="0" dirty="0">
                <a:effectLst/>
                <a:latin typeface="MinionPro-Regular"/>
                <a:cs typeface="MinionPro-Regular"/>
              </a:rPr>
              <a:t>Teachers should be </a:t>
            </a:r>
            <a:r>
              <a:rPr lang="en-US" altLang="zh-HK" sz="1800" b="1" i="1" kern="0" dirty="0">
                <a:solidFill>
                  <a:srgbClr val="C00000"/>
                </a:solidFill>
                <a:effectLst/>
                <a:latin typeface="MinionPro-It"/>
                <a:cs typeface="MinionPro-It"/>
              </a:rPr>
              <a:t>adequately trained and resourced</a:t>
            </a:r>
            <a:r>
              <a:rPr lang="en-US" altLang="zh-HK" sz="1800" i="1" kern="0" dirty="0">
                <a:effectLst/>
                <a:latin typeface="MinionPro-It"/>
                <a:cs typeface="MinionPro-It"/>
              </a:rPr>
              <a:t>, and </a:t>
            </a:r>
            <a:r>
              <a:rPr lang="en-US" altLang="zh-HK" sz="1800" kern="0" dirty="0">
                <a:effectLst/>
                <a:latin typeface="MinionPro-Regular"/>
                <a:cs typeface="MinionPro-Regular"/>
              </a:rPr>
              <a:t>made aware of the importance of financial literacy and relevant pedagogical methods.</a:t>
            </a:r>
          </a:p>
          <a:p>
            <a:pPr marL="285750" indent="-285750" algn="l">
              <a:buFont typeface="Wingdings" panose="05000000000000000000" pitchFamily="2" charset="2"/>
              <a:buChar char="Ø"/>
            </a:pPr>
            <a:r>
              <a:rPr lang="en-US" altLang="zh-HK" sz="1800" kern="0" dirty="0">
                <a:effectLst/>
                <a:latin typeface="MinionPro-Regular"/>
                <a:cs typeface="MinionPro-Regular"/>
              </a:rPr>
              <a:t>There should be easily accessible, objective, high-quality and </a:t>
            </a:r>
            <a:r>
              <a:rPr lang="en-US" altLang="zh-HK" sz="1800" b="1" i="1" kern="0" dirty="0">
                <a:solidFill>
                  <a:srgbClr val="0000FF"/>
                </a:solidFill>
                <a:effectLst/>
                <a:latin typeface="MinionPro-It"/>
                <a:cs typeface="MinionPro-It"/>
              </a:rPr>
              <a:t>effective learning tools and pedagogical resources</a:t>
            </a:r>
            <a:r>
              <a:rPr lang="en-US" altLang="zh-HK" sz="1800" i="1" kern="0" dirty="0">
                <a:solidFill>
                  <a:srgbClr val="0000FF"/>
                </a:solidFill>
                <a:effectLst/>
                <a:latin typeface="MinionPro-It"/>
                <a:cs typeface="MinionPro-It"/>
              </a:rPr>
              <a:t> </a:t>
            </a:r>
            <a:r>
              <a:rPr lang="en-US" altLang="zh-HK" sz="1800" kern="0" dirty="0">
                <a:effectLst/>
                <a:latin typeface="MinionPro-Regular"/>
                <a:cs typeface="MinionPro-Regular"/>
              </a:rPr>
              <a:t>available to schools and teachers.</a:t>
            </a:r>
          </a:p>
          <a:p>
            <a:pPr marL="285750" indent="-285750" algn="l">
              <a:buFont typeface="Wingdings" panose="05000000000000000000" pitchFamily="2" charset="2"/>
              <a:buChar char="Ø"/>
            </a:pPr>
            <a:r>
              <a:rPr lang="en-US" altLang="zh-HK" sz="1800" kern="0" dirty="0">
                <a:effectLst/>
                <a:latin typeface="MinionPro-Regular"/>
                <a:cs typeface="MinionPro-Regular"/>
              </a:rPr>
              <a:t>Students</a:t>
            </a:r>
            <a:r>
              <a:rPr lang="zh-TW" altLang="zh-HK" sz="1800" kern="0" dirty="0">
                <a:effectLst/>
                <a:ea typeface="MinionPro-Regular"/>
                <a:cs typeface="MinionPro-Regular"/>
              </a:rPr>
              <a:t>’ </a:t>
            </a:r>
            <a:r>
              <a:rPr lang="en-US" altLang="zh-HK" sz="1800" b="1" i="1" kern="0" dirty="0">
                <a:solidFill>
                  <a:srgbClr val="0000FF"/>
                </a:solidFill>
                <a:effectLst/>
                <a:latin typeface="MinionPro-It"/>
                <a:cs typeface="MinionPro-It"/>
              </a:rPr>
              <a:t>progress should be assessed </a:t>
            </a:r>
            <a:r>
              <a:rPr lang="en-US" altLang="zh-HK" sz="1800" kern="0" dirty="0">
                <a:effectLst/>
                <a:latin typeface="MinionPro-Regular"/>
                <a:cs typeface="MinionPro-Regular"/>
              </a:rPr>
              <a:t>and their achievements </a:t>
            </a:r>
            <a:r>
              <a:rPr lang="en-US" altLang="zh-HK" sz="1800" kern="0" dirty="0" err="1">
                <a:effectLst/>
                <a:latin typeface="MinionPro-Regular"/>
                <a:cs typeface="MinionPro-Regular"/>
              </a:rPr>
              <a:t>recognised</a:t>
            </a:r>
            <a:r>
              <a:rPr lang="en-US" altLang="zh-HK" sz="1800" kern="0" dirty="0">
                <a:effectLst/>
                <a:latin typeface="MinionPro-Regular"/>
                <a:cs typeface="MinionPro-Regular"/>
              </a:rPr>
              <a:t>.</a:t>
            </a:r>
            <a:endParaRPr lang="en-US" altLang="zh-HK" sz="1800" b="0" i="0" u="none" strike="noStrike" baseline="0" dirty="0">
              <a:latin typeface="MinionPro-Regular"/>
            </a:endParaRPr>
          </a:p>
        </p:txBody>
      </p:sp>
    </p:spTree>
    <p:extLst>
      <p:ext uri="{BB962C8B-B14F-4D97-AF65-F5344CB8AC3E}">
        <p14:creationId xmlns:p14="http://schemas.microsoft.com/office/powerpoint/2010/main" val="29230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Autofit/>
          </a:bodyPr>
          <a:lstStyle/>
          <a:p>
            <a:r>
              <a:rPr lang="en-US" altLang="zh-HK" sz="3600" b="0" i="0" u="none" strike="noStrike" baseline="0" dirty="0">
                <a:solidFill>
                  <a:srgbClr val="FF0000"/>
                </a:solidFill>
                <a:latin typeface="Britannic Bold" panose="020B0903060703020204" pitchFamily="34" charset="0"/>
              </a:rPr>
              <a:t>Implementation in School</a:t>
            </a:r>
            <a:endParaRPr lang="zh-HK" altLang="en-US" sz="3600" dirty="0"/>
          </a:p>
        </p:txBody>
      </p:sp>
      <p:sp>
        <p:nvSpPr>
          <p:cNvPr id="6" name="內容版面配置區 5">
            <a:extLst>
              <a:ext uri="{FF2B5EF4-FFF2-40B4-BE49-F238E27FC236}">
                <a16:creationId xmlns:a16="http://schemas.microsoft.com/office/drawing/2014/main" id="{B8B090A4-F9FD-1FCC-C468-14309B9FAA00}"/>
              </a:ext>
            </a:extLst>
          </p:cNvPr>
          <p:cNvSpPr txBox="1">
            <a:spLocks noGrp="1"/>
          </p:cNvSpPr>
          <p:nvPr>
            <p:ph idx="1"/>
          </p:nvPr>
        </p:nvSpPr>
        <p:spPr>
          <a:xfrm>
            <a:off x="395536" y="1124744"/>
            <a:ext cx="8507288" cy="738664"/>
          </a:xfrm>
          <a:prstGeom prst="rect">
            <a:avLst/>
          </a:prstGeom>
          <a:noFill/>
        </p:spPr>
        <p:txBody>
          <a:bodyPr wrap="square" rtlCol="0">
            <a:spAutoFit/>
          </a:bodyPr>
          <a:lstStyle/>
          <a:p>
            <a:pPr marL="0" indent="0">
              <a:buNone/>
            </a:pPr>
            <a:r>
              <a:rPr lang="en-US" altLang="zh-HK" sz="1800" i="0" u="none" strike="noStrike" baseline="0" dirty="0">
                <a:solidFill>
                  <a:srgbClr val="000000"/>
                </a:solidFill>
                <a:latin typeface="Arial" panose="020B0604020202020204" pitchFamily="34" charset="0"/>
              </a:rPr>
              <a:t>Senior Secondary: HKDSE Elective Subject</a:t>
            </a:r>
          </a:p>
          <a:p>
            <a:pPr marL="0" indent="0">
              <a:buNone/>
            </a:pPr>
            <a:r>
              <a:rPr lang="en-US" altLang="zh-HK" sz="1800" dirty="0">
                <a:solidFill>
                  <a:srgbClr val="C00000"/>
                </a:solidFill>
                <a:latin typeface="Arial" panose="020B0604020202020204" pitchFamily="34" charset="0"/>
              </a:rPr>
              <a:t>Business, Accounting and Financial Studies (BAFS) </a:t>
            </a:r>
            <a:r>
              <a:rPr lang="zh-TW" altLang="en-US" sz="2000" i="0" dirty="0">
                <a:solidFill>
                  <a:srgbClr val="0000FF"/>
                </a:solidFill>
                <a:effectLst/>
                <a:latin typeface="標楷體" panose="03000509000000000000" pitchFamily="65" charset="-120"/>
                <a:ea typeface="標楷體" panose="03000509000000000000" pitchFamily="65" charset="-120"/>
              </a:rPr>
              <a:t>企業、會計與財務概論</a:t>
            </a:r>
            <a:endParaRPr lang="en-US" altLang="zh-HK" sz="2000" dirty="0">
              <a:solidFill>
                <a:srgbClr val="0000FF"/>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3AA756DC-3A00-FA62-42C4-3CE6C94AA75B}"/>
              </a:ext>
            </a:extLst>
          </p:cNvPr>
          <p:cNvPicPr>
            <a:picLocks noChangeAspect="1"/>
          </p:cNvPicPr>
          <p:nvPr/>
        </p:nvPicPr>
        <p:blipFill>
          <a:blip r:embed="rId3"/>
          <a:stretch>
            <a:fillRect/>
          </a:stretch>
        </p:blipFill>
        <p:spPr>
          <a:xfrm>
            <a:off x="-30477" y="1988840"/>
            <a:ext cx="4670550" cy="4464496"/>
          </a:xfrm>
          <a:prstGeom prst="rect">
            <a:avLst/>
          </a:prstGeom>
        </p:spPr>
      </p:pic>
      <p:pic>
        <p:nvPicPr>
          <p:cNvPr id="9" name="圖片 8">
            <a:extLst>
              <a:ext uri="{FF2B5EF4-FFF2-40B4-BE49-F238E27FC236}">
                <a16:creationId xmlns:a16="http://schemas.microsoft.com/office/drawing/2014/main" id="{BD04C842-258B-4408-8BD3-AC2B0AC52FE9}"/>
              </a:ext>
            </a:extLst>
          </p:cNvPr>
          <p:cNvPicPr>
            <a:picLocks noChangeAspect="1"/>
          </p:cNvPicPr>
          <p:nvPr/>
        </p:nvPicPr>
        <p:blipFill>
          <a:blip r:embed="rId4"/>
          <a:stretch>
            <a:fillRect/>
          </a:stretch>
        </p:blipFill>
        <p:spPr>
          <a:xfrm>
            <a:off x="4642363" y="2204864"/>
            <a:ext cx="4501637" cy="4248472"/>
          </a:xfrm>
          <a:prstGeom prst="rect">
            <a:avLst/>
          </a:prstGeom>
        </p:spPr>
      </p:pic>
      <p:sp>
        <p:nvSpPr>
          <p:cNvPr id="10" name="文字方塊 9">
            <a:extLst>
              <a:ext uri="{FF2B5EF4-FFF2-40B4-BE49-F238E27FC236}">
                <a16:creationId xmlns:a16="http://schemas.microsoft.com/office/drawing/2014/main" id="{2DCE45B9-5358-0188-0A05-84B890783A54}"/>
              </a:ext>
            </a:extLst>
          </p:cNvPr>
          <p:cNvSpPr txBox="1"/>
          <p:nvPr/>
        </p:nvSpPr>
        <p:spPr>
          <a:xfrm>
            <a:off x="1691680" y="4221088"/>
            <a:ext cx="1440160" cy="1200329"/>
          </a:xfrm>
          <a:prstGeom prst="rect">
            <a:avLst/>
          </a:prstGeom>
          <a:noFill/>
        </p:spPr>
        <p:txBody>
          <a:bodyPr wrap="square" rtlCol="0">
            <a:spAutoFit/>
          </a:bodyPr>
          <a:lstStyle/>
          <a:p>
            <a:pPr algn="ctr"/>
            <a:r>
              <a:rPr lang="en-US" altLang="zh-HK" dirty="0">
                <a:solidFill>
                  <a:srgbClr val="C00000"/>
                </a:solidFill>
                <a:latin typeface="Times New Roman" panose="02020603050405020304" pitchFamily="18" charset="0"/>
                <a:cs typeface="Times New Roman" panose="02020603050405020304" pitchFamily="18" charset="0"/>
              </a:rPr>
              <a:t>Basics of Personal Financial Management</a:t>
            </a:r>
            <a:endParaRPr lang="zh-HK" alt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4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Autofit/>
          </a:bodyPr>
          <a:lstStyle/>
          <a:p>
            <a:r>
              <a:rPr lang="en-US" altLang="zh-HK" sz="3600" b="0" i="0" u="none" strike="noStrike" baseline="0" dirty="0">
                <a:solidFill>
                  <a:srgbClr val="FF0000"/>
                </a:solidFill>
                <a:latin typeface="Britannic Bold" panose="020B0903060703020204" pitchFamily="34" charset="0"/>
              </a:rPr>
              <a:t>Implementation in School</a:t>
            </a:r>
            <a:endParaRPr lang="zh-HK" altLang="en-US" sz="3600" dirty="0"/>
          </a:p>
        </p:txBody>
      </p:sp>
      <p:sp>
        <p:nvSpPr>
          <p:cNvPr id="6" name="內容版面配置區 5">
            <a:extLst>
              <a:ext uri="{FF2B5EF4-FFF2-40B4-BE49-F238E27FC236}">
                <a16:creationId xmlns:a16="http://schemas.microsoft.com/office/drawing/2014/main" id="{B8B090A4-F9FD-1FCC-C468-14309B9FAA00}"/>
              </a:ext>
            </a:extLst>
          </p:cNvPr>
          <p:cNvSpPr txBox="1">
            <a:spLocks noGrp="1"/>
          </p:cNvSpPr>
          <p:nvPr>
            <p:ph idx="1"/>
          </p:nvPr>
        </p:nvSpPr>
        <p:spPr>
          <a:xfrm>
            <a:off x="395536" y="1124744"/>
            <a:ext cx="8507288" cy="369332"/>
          </a:xfrm>
          <a:prstGeom prst="rect">
            <a:avLst/>
          </a:prstGeom>
          <a:noFill/>
        </p:spPr>
        <p:txBody>
          <a:bodyPr wrap="square" rtlCol="0">
            <a:spAutoFit/>
          </a:bodyPr>
          <a:lstStyle/>
          <a:p>
            <a:pPr marL="0" indent="0">
              <a:buNone/>
            </a:pPr>
            <a:r>
              <a:rPr lang="en-US" altLang="zh-HK" sz="1800" i="0" u="none" strike="noStrike" baseline="0" dirty="0">
                <a:solidFill>
                  <a:srgbClr val="000000"/>
                </a:solidFill>
                <a:latin typeface="Arial" panose="020B0604020202020204" pitchFamily="34" charset="0"/>
              </a:rPr>
              <a:t>Senior Secondary: HKDSE Elective Subjects</a:t>
            </a:r>
          </a:p>
        </p:txBody>
      </p:sp>
      <p:graphicFrame>
        <p:nvGraphicFramePr>
          <p:cNvPr id="3" name="表格 3">
            <a:extLst>
              <a:ext uri="{FF2B5EF4-FFF2-40B4-BE49-F238E27FC236}">
                <a16:creationId xmlns:a16="http://schemas.microsoft.com/office/drawing/2014/main" id="{8A0B8DF7-5501-8C57-8F6E-8B68495FFD85}"/>
              </a:ext>
            </a:extLst>
          </p:cNvPr>
          <p:cNvGraphicFramePr>
            <a:graphicFrameLocks noGrp="1"/>
          </p:cNvGraphicFramePr>
          <p:nvPr>
            <p:extLst>
              <p:ext uri="{D42A27DB-BD31-4B8C-83A1-F6EECF244321}">
                <p14:modId xmlns:p14="http://schemas.microsoft.com/office/powerpoint/2010/main" val="1115016419"/>
              </p:ext>
            </p:extLst>
          </p:nvPr>
        </p:nvGraphicFramePr>
        <p:xfrm>
          <a:off x="827584" y="2348880"/>
          <a:ext cx="6638995" cy="3037840"/>
        </p:xfrm>
        <a:graphic>
          <a:graphicData uri="http://schemas.openxmlformats.org/drawingml/2006/table">
            <a:tbl>
              <a:tblPr firstRow="1" bandRow="1">
                <a:tableStyleId>{5C22544A-7EE6-4342-B048-85BDC9FD1C3A}</a:tableStyleId>
              </a:tblPr>
              <a:tblGrid>
                <a:gridCol w="686727">
                  <a:extLst>
                    <a:ext uri="{9D8B030D-6E8A-4147-A177-3AD203B41FA5}">
                      <a16:colId xmlns:a16="http://schemas.microsoft.com/office/drawing/2014/main" val="4261685336"/>
                    </a:ext>
                  </a:extLst>
                </a:gridCol>
                <a:gridCol w="2632770">
                  <a:extLst>
                    <a:ext uri="{9D8B030D-6E8A-4147-A177-3AD203B41FA5}">
                      <a16:colId xmlns:a16="http://schemas.microsoft.com/office/drawing/2014/main" val="2550922710"/>
                    </a:ext>
                  </a:extLst>
                </a:gridCol>
                <a:gridCol w="1659749">
                  <a:extLst>
                    <a:ext uri="{9D8B030D-6E8A-4147-A177-3AD203B41FA5}">
                      <a16:colId xmlns:a16="http://schemas.microsoft.com/office/drawing/2014/main" val="1747670457"/>
                    </a:ext>
                  </a:extLst>
                </a:gridCol>
                <a:gridCol w="1659749">
                  <a:extLst>
                    <a:ext uri="{9D8B030D-6E8A-4147-A177-3AD203B41FA5}">
                      <a16:colId xmlns:a16="http://schemas.microsoft.com/office/drawing/2014/main" val="3833225202"/>
                    </a:ext>
                  </a:extLst>
                </a:gridCol>
              </a:tblGrid>
              <a:tr h="370840">
                <a:tc>
                  <a:txBody>
                    <a:bodyPr/>
                    <a:lstStyle/>
                    <a:p>
                      <a:pPr algn="ctr"/>
                      <a:endParaRPr lang="zh-HK" altLang="en-US" dirty="0"/>
                    </a:p>
                  </a:txBody>
                  <a:tcPr/>
                </a:tc>
                <a:tc>
                  <a:txBody>
                    <a:bodyPr/>
                    <a:lstStyle/>
                    <a:p>
                      <a:pPr algn="ctr"/>
                      <a:r>
                        <a:rPr lang="en-US" altLang="zh-HK" dirty="0"/>
                        <a:t>Elective Subjects</a:t>
                      </a:r>
                      <a:endParaRPr lang="zh-HK" altLang="en-US" dirty="0"/>
                    </a:p>
                  </a:txBody>
                  <a:tcPr/>
                </a:tc>
                <a:tc>
                  <a:txBody>
                    <a:bodyPr/>
                    <a:lstStyle/>
                    <a:p>
                      <a:pPr algn="ctr"/>
                      <a:r>
                        <a:rPr lang="en-US" altLang="zh-HK" dirty="0"/>
                        <a:t>No. of day school candidates</a:t>
                      </a:r>
                      <a:endParaRPr lang="zh-HK" altLang="en-US" dirty="0"/>
                    </a:p>
                  </a:txBody>
                  <a:tcPr/>
                </a:tc>
                <a:tc>
                  <a:txBody>
                    <a:bodyPr/>
                    <a:lstStyle/>
                    <a:p>
                      <a:pPr algn="ctr"/>
                      <a:r>
                        <a:rPr lang="en-US" altLang="zh-HK" dirty="0"/>
                        <a:t>% of candidates / English Subject</a:t>
                      </a:r>
                      <a:endParaRPr lang="zh-HK" altLang="en-US" dirty="0"/>
                    </a:p>
                  </a:txBody>
                  <a:tcPr/>
                </a:tc>
                <a:extLst>
                  <a:ext uri="{0D108BD9-81ED-4DB2-BD59-A6C34878D82A}">
                    <a16:rowId xmlns:a16="http://schemas.microsoft.com/office/drawing/2014/main" val="1410568982"/>
                  </a:ext>
                </a:extLst>
              </a:tr>
              <a:tr h="370840">
                <a:tc>
                  <a:txBody>
                    <a:bodyPr/>
                    <a:lstStyle/>
                    <a:p>
                      <a:pPr algn="ctr"/>
                      <a:r>
                        <a:rPr lang="en-US" altLang="zh-HK" dirty="0"/>
                        <a:t>1</a:t>
                      </a:r>
                      <a:endParaRPr lang="zh-HK" altLang="en-US" dirty="0"/>
                    </a:p>
                  </a:txBody>
                  <a:tcPr/>
                </a:tc>
                <a:tc>
                  <a:txBody>
                    <a:bodyPr/>
                    <a:lstStyle/>
                    <a:p>
                      <a:r>
                        <a:rPr lang="en-US" altLang="zh-HK" dirty="0"/>
                        <a:t>Biology</a:t>
                      </a:r>
                      <a:endParaRPr lang="zh-HK" altLang="en-US" dirty="0"/>
                    </a:p>
                  </a:txBody>
                  <a:tcPr/>
                </a:tc>
                <a:tc>
                  <a:txBody>
                    <a:bodyPr/>
                    <a:lstStyle/>
                    <a:p>
                      <a:pPr algn="ctr"/>
                      <a:r>
                        <a:rPr lang="en-US" altLang="zh-HK" dirty="0"/>
                        <a:t>11,863</a:t>
                      </a:r>
                      <a:endParaRPr lang="zh-HK" altLang="en-US" dirty="0"/>
                    </a:p>
                  </a:txBody>
                  <a:tcPr/>
                </a:tc>
                <a:tc>
                  <a:txBody>
                    <a:bodyPr/>
                    <a:lstStyle/>
                    <a:p>
                      <a:pPr algn="ctr"/>
                      <a:r>
                        <a:rPr lang="en-US" altLang="zh-HK" dirty="0"/>
                        <a:t>28.5%</a:t>
                      </a:r>
                      <a:endParaRPr lang="zh-HK" altLang="en-US" dirty="0"/>
                    </a:p>
                  </a:txBody>
                  <a:tcPr/>
                </a:tc>
                <a:extLst>
                  <a:ext uri="{0D108BD9-81ED-4DB2-BD59-A6C34878D82A}">
                    <a16:rowId xmlns:a16="http://schemas.microsoft.com/office/drawing/2014/main" val="2886612279"/>
                  </a:ext>
                </a:extLst>
              </a:tr>
              <a:tr h="370840">
                <a:tc>
                  <a:txBody>
                    <a:bodyPr/>
                    <a:lstStyle/>
                    <a:p>
                      <a:pPr algn="ctr"/>
                      <a:r>
                        <a:rPr lang="en-US" altLang="zh-HK" dirty="0"/>
                        <a:t>2</a:t>
                      </a:r>
                      <a:endParaRPr lang="zh-HK" altLang="en-US" dirty="0"/>
                    </a:p>
                  </a:txBody>
                  <a:tcPr/>
                </a:tc>
                <a:tc>
                  <a:txBody>
                    <a:bodyPr/>
                    <a:lstStyle/>
                    <a:p>
                      <a:r>
                        <a:rPr lang="en-US" altLang="zh-HK" dirty="0"/>
                        <a:t>Chemistry</a:t>
                      </a:r>
                      <a:endParaRPr lang="zh-HK" altLang="en-US" dirty="0"/>
                    </a:p>
                  </a:txBody>
                  <a:tcPr/>
                </a:tc>
                <a:tc>
                  <a:txBody>
                    <a:bodyPr/>
                    <a:lstStyle/>
                    <a:p>
                      <a:pPr algn="ctr"/>
                      <a:r>
                        <a:rPr lang="en-US" altLang="zh-HK" dirty="0"/>
                        <a:t>10,952</a:t>
                      </a:r>
                      <a:endParaRPr lang="zh-HK" altLang="en-US" dirty="0"/>
                    </a:p>
                  </a:txBody>
                  <a:tcPr/>
                </a:tc>
                <a:tc>
                  <a:txBody>
                    <a:bodyPr/>
                    <a:lstStyle/>
                    <a:p>
                      <a:pPr algn="ctr"/>
                      <a:r>
                        <a:rPr lang="en-US" altLang="zh-HK" dirty="0"/>
                        <a:t>26.3%</a:t>
                      </a:r>
                      <a:endParaRPr lang="zh-HK" altLang="en-US" dirty="0"/>
                    </a:p>
                  </a:txBody>
                  <a:tcPr/>
                </a:tc>
                <a:extLst>
                  <a:ext uri="{0D108BD9-81ED-4DB2-BD59-A6C34878D82A}">
                    <a16:rowId xmlns:a16="http://schemas.microsoft.com/office/drawing/2014/main" val="2021116724"/>
                  </a:ext>
                </a:extLst>
              </a:tr>
              <a:tr h="370840">
                <a:tc>
                  <a:txBody>
                    <a:bodyPr/>
                    <a:lstStyle/>
                    <a:p>
                      <a:pPr algn="ctr"/>
                      <a:r>
                        <a:rPr lang="en-US" altLang="zh-HK" dirty="0"/>
                        <a:t>3</a:t>
                      </a:r>
                      <a:endParaRPr lang="zh-HK" altLang="en-US" dirty="0"/>
                    </a:p>
                  </a:txBody>
                  <a:tcPr/>
                </a:tc>
                <a:tc>
                  <a:txBody>
                    <a:bodyPr/>
                    <a:lstStyle/>
                    <a:p>
                      <a:r>
                        <a:rPr lang="en-US" altLang="zh-HK" dirty="0"/>
                        <a:t>Economics</a:t>
                      </a:r>
                      <a:endParaRPr lang="zh-HK" altLang="en-US" dirty="0"/>
                    </a:p>
                  </a:txBody>
                  <a:tcPr/>
                </a:tc>
                <a:tc>
                  <a:txBody>
                    <a:bodyPr/>
                    <a:lstStyle/>
                    <a:p>
                      <a:pPr algn="ctr"/>
                      <a:r>
                        <a:rPr lang="en-US" altLang="zh-HK" dirty="0"/>
                        <a:t>10,762</a:t>
                      </a:r>
                      <a:endParaRPr lang="zh-HK" altLang="en-US" dirty="0"/>
                    </a:p>
                  </a:txBody>
                  <a:tcPr/>
                </a:tc>
                <a:tc>
                  <a:txBody>
                    <a:bodyPr/>
                    <a:lstStyle/>
                    <a:p>
                      <a:pPr algn="ctr"/>
                      <a:r>
                        <a:rPr lang="en-US" altLang="zh-HK" dirty="0"/>
                        <a:t>25.9%</a:t>
                      </a:r>
                      <a:endParaRPr lang="zh-HK" altLang="en-US" dirty="0"/>
                    </a:p>
                  </a:txBody>
                  <a:tcPr/>
                </a:tc>
                <a:extLst>
                  <a:ext uri="{0D108BD9-81ED-4DB2-BD59-A6C34878D82A}">
                    <a16:rowId xmlns:a16="http://schemas.microsoft.com/office/drawing/2014/main" val="2890352616"/>
                  </a:ext>
                </a:extLst>
              </a:tr>
              <a:tr h="370840">
                <a:tc>
                  <a:txBody>
                    <a:bodyPr/>
                    <a:lstStyle/>
                    <a:p>
                      <a:pPr algn="ctr"/>
                      <a:r>
                        <a:rPr lang="en-US" altLang="zh-HK" dirty="0"/>
                        <a:t>4</a:t>
                      </a:r>
                      <a:endParaRPr lang="zh-HK" altLang="en-US" dirty="0"/>
                    </a:p>
                  </a:txBody>
                  <a:tcPr/>
                </a:tc>
                <a:tc>
                  <a:txBody>
                    <a:bodyPr/>
                    <a:lstStyle/>
                    <a:p>
                      <a:r>
                        <a:rPr lang="en-US" altLang="zh-HK" dirty="0"/>
                        <a:t>Physics</a:t>
                      </a:r>
                      <a:endParaRPr lang="zh-HK" altLang="en-US" dirty="0"/>
                    </a:p>
                  </a:txBody>
                  <a:tcPr/>
                </a:tc>
                <a:tc>
                  <a:txBody>
                    <a:bodyPr/>
                    <a:lstStyle/>
                    <a:p>
                      <a:pPr algn="ctr"/>
                      <a:r>
                        <a:rPr lang="en-US" altLang="zh-HK" dirty="0"/>
                        <a:t>9,144</a:t>
                      </a:r>
                      <a:endParaRPr lang="zh-HK" altLang="en-US" dirty="0"/>
                    </a:p>
                  </a:txBody>
                  <a:tcPr/>
                </a:tc>
                <a:tc>
                  <a:txBody>
                    <a:bodyPr/>
                    <a:lstStyle/>
                    <a:p>
                      <a:pPr algn="ctr"/>
                      <a:r>
                        <a:rPr lang="en-US" altLang="zh-HK" dirty="0"/>
                        <a:t>22.0%</a:t>
                      </a:r>
                      <a:endParaRPr lang="zh-HK" altLang="en-US" dirty="0"/>
                    </a:p>
                  </a:txBody>
                  <a:tcPr/>
                </a:tc>
                <a:extLst>
                  <a:ext uri="{0D108BD9-81ED-4DB2-BD59-A6C34878D82A}">
                    <a16:rowId xmlns:a16="http://schemas.microsoft.com/office/drawing/2014/main" val="477596203"/>
                  </a:ext>
                </a:extLst>
              </a:tr>
              <a:tr h="370840">
                <a:tc>
                  <a:txBody>
                    <a:bodyPr/>
                    <a:lstStyle/>
                    <a:p>
                      <a:pPr algn="ctr"/>
                      <a:r>
                        <a:rPr lang="en-US" altLang="zh-HK" dirty="0"/>
                        <a:t>5</a:t>
                      </a:r>
                      <a:endParaRPr lang="zh-HK" altLang="en-US" dirty="0"/>
                    </a:p>
                  </a:txBody>
                  <a:tcPr/>
                </a:tc>
                <a:tc>
                  <a:txBody>
                    <a:bodyPr/>
                    <a:lstStyle/>
                    <a:p>
                      <a:r>
                        <a:rPr lang="en-US" altLang="zh-HK" dirty="0"/>
                        <a:t>Business, Accounting and Financial Studies</a:t>
                      </a:r>
                      <a:endParaRPr lang="zh-HK" altLang="en-US" dirty="0"/>
                    </a:p>
                  </a:txBody>
                  <a:tcPr/>
                </a:tc>
                <a:tc>
                  <a:txBody>
                    <a:bodyPr/>
                    <a:lstStyle/>
                    <a:p>
                      <a:pPr algn="ctr"/>
                      <a:r>
                        <a:rPr lang="en-US" altLang="zh-HK" dirty="0"/>
                        <a:t>6,223 + 2,454</a:t>
                      </a:r>
                    </a:p>
                    <a:p>
                      <a:pPr algn="ctr"/>
                      <a:r>
                        <a:rPr lang="en-US" altLang="zh-HK" dirty="0"/>
                        <a:t>= 8,677</a:t>
                      </a:r>
                      <a:endParaRPr lang="zh-HK" altLang="en-US" dirty="0"/>
                    </a:p>
                  </a:txBody>
                  <a:tcPr/>
                </a:tc>
                <a:tc>
                  <a:txBody>
                    <a:bodyPr/>
                    <a:lstStyle/>
                    <a:p>
                      <a:pPr algn="ctr"/>
                      <a:endParaRPr lang="en-US" altLang="zh-HK" dirty="0"/>
                    </a:p>
                    <a:p>
                      <a:pPr algn="ctr"/>
                      <a:r>
                        <a:rPr lang="en-US" altLang="zh-HK" dirty="0"/>
                        <a:t>20.9%</a:t>
                      </a:r>
                      <a:endParaRPr lang="zh-HK" altLang="en-US" dirty="0"/>
                    </a:p>
                  </a:txBody>
                  <a:tcPr/>
                </a:tc>
                <a:extLst>
                  <a:ext uri="{0D108BD9-81ED-4DB2-BD59-A6C34878D82A}">
                    <a16:rowId xmlns:a16="http://schemas.microsoft.com/office/drawing/2014/main" val="502047685"/>
                  </a:ext>
                </a:extLst>
              </a:tr>
            </a:tbl>
          </a:graphicData>
        </a:graphic>
      </p:graphicFrame>
      <p:sp>
        <p:nvSpPr>
          <p:cNvPr id="4" name="文字方塊 3">
            <a:extLst>
              <a:ext uri="{FF2B5EF4-FFF2-40B4-BE49-F238E27FC236}">
                <a16:creationId xmlns:a16="http://schemas.microsoft.com/office/drawing/2014/main" id="{E450796F-3820-EB5F-2C54-8028EBFBFF11}"/>
              </a:ext>
            </a:extLst>
          </p:cNvPr>
          <p:cNvSpPr txBox="1"/>
          <p:nvPr/>
        </p:nvSpPr>
        <p:spPr>
          <a:xfrm>
            <a:off x="539552" y="1808820"/>
            <a:ext cx="7560840" cy="369332"/>
          </a:xfrm>
          <a:prstGeom prst="rect">
            <a:avLst/>
          </a:prstGeom>
          <a:noFill/>
        </p:spPr>
        <p:txBody>
          <a:bodyPr wrap="square" rtlCol="0">
            <a:spAutoFit/>
          </a:bodyPr>
          <a:lstStyle/>
          <a:p>
            <a:r>
              <a:rPr lang="en-US" altLang="zh-HK" b="1" dirty="0">
                <a:solidFill>
                  <a:srgbClr val="0000FF"/>
                </a:solidFill>
                <a:latin typeface="Times New Roman" panose="02020603050405020304" pitchFamily="18" charset="0"/>
                <a:cs typeface="Times New Roman" panose="02020603050405020304" pitchFamily="18" charset="0"/>
              </a:rPr>
              <a:t>In 2022, there are 41,610 day school candidates attending English Subject</a:t>
            </a:r>
            <a:endParaRPr lang="zh-HK" altLang="en-US"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893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Autofit/>
          </a:bodyPr>
          <a:lstStyle/>
          <a:p>
            <a:r>
              <a:rPr lang="en-US" altLang="zh-HK" sz="3600" b="0" i="0" u="none" strike="noStrike" baseline="0" dirty="0">
                <a:solidFill>
                  <a:srgbClr val="FF0000"/>
                </a:solidFill>
                <a:latin typeface="Britannic Bold" panose="020B0903060703020204" pitchFamily="34" charset="0"/>
              </a:rPr>
              <a:t>Implementation in School</a:t>
            </a:r>
            <a:endParaRPr lang="zh-HK" altLang="en-US" sz="3600" dirty="0"/>
          </a:p>
        </p:txBody>
      </p:sp>
      <p:sp>
        <p:nvSpPr>
          <p:cNvPr id="6" name="內容版面配置區 5">
            <a:extLst>
              <a:ext uri="{FF2B5EF4-FFF2-40B4-BE49-F238E27FC236}">
                <a16:creationId xmlns:a16="http://schemas.microsoft.com/office/drawing/2014/main" id="{B8B090A4-F9FD-1FCC-C468-14309B9FAA00}"/>
              </a:ext>
            </a:extLst>
          </p:cNvPr>
          <p:cNvSpPr txBox="1">
            <a:spLocks noGrp="1"/>
          </p:cNvSpPr>
          <p:nvPr>
            <p:ph idx="1"/>
          </p:nvPr>
        </p:nvSpPr>
        <p:spPr>
          <a:xfrm>
            <a:off x="395536" y="994140"/>
            <a:ext cx="8640960" cy="369332"/>
          </a:xfrm>
          <a:prstGeom prst="rect">
            <a:avLst/>
          </a:prstGeom>
          <a:noFill/>
        </p:spPr>
        <p:txBody>
          <a:bodyPr wrap="square" rtlCol="0">
            <a:spAutoFit/>
          </a:bodyPr>
          <a:lstStyle/>
          <a:p>
            <a:pPr marL="0" indent="0">
              <a:buNone/>
            </a:pPr>
            <a:r>
              <a:rPr lang="en-US" altLang="zh-HK" sz="1800" i="0" u="none" strike="noStrike" baseline="0" dirty="0">
                <a:solidFill>
                  <a:srgbClr val="000000"/>
                </a:solidFill>
                <a:latin typeface="Arial" panose="020B0604020202020204" pitchFamily="34" charset="0"/>
              </a:rPr>
              <a:t>Junior Secondary: Liberal Studies, Life and Society, Business Studies/BAFS</a:t>
            </a:r>
          </a:p>
        </p:txBody>
      </p:sp>
      <p:pic>
        <p:nvPicPr>
          <p:cNvPr id="4" name="圖片 3">
            <a:extLst>
              <a:ext uri="{FF2B5EF4-FFF2-40B4-BE49-F238E27FC236}">
                <a16:creationId xmlns:a16="http://schemas.microsoft.com/office/drawing/2014/main" id="{D212ABE2-2B08-03A5-1959-96BF474708EC}"/>
              </a:ext>
            </a:extLst>
          </p:cNvPr>
          <p:cNvPicPr>
            <a:picLocks noChangeAspect="1"/>
          </p:cNvPicPr>
          <p:nvPr/>
        </p:nvPicPr>
        <p:blipFill>
          <a:blip r:embed="rId3"/>
          <a:stretch>
            <a:fillRect/>
          </a:stretch>
        </p:blipFill>
        <p:spPr>
          <a:xfrm>
            <a:off x="21979" y="1363472"/>
            <a:ext cx="4028851" cy="5494528"/>
          </a:xfrm>
          <a:prstGeom prst="rect">
            <a:avLst/>
          </a:prstGeom>
        </p:spPr>
      </p:pic>
      <p:pic>
        <p:nvPicPr>
          <p:cNvPr id="8" name="圖片 7">
            <a:extLst>
              <a:ext uri="{FF2B5EF4-FFF2-40B4-BE49-F238E27FC236}">
                <a16:creationId xmlns:a16="http://schemas.microsoft.com/office/drawing/2014/main" id="{E9C9C1B4-0C50-9552-9C07-B8E995F46413}"/>
              </a:ext>
            </a:extLst>
          </p:cNvPr>
          <p:cNvPicPr>
            <a:picLocks noChangeAspect="1"/>
          </p:cNvPicPr>
          <p:nvPr/>
        </p:nvPicPr>
        <p:blipFill>
          <a:blip r:embed="rId4"/>
          <a:stretch>
            <a:fillRect/>
          </a:stretch>
        </p:blipFill>
        <p:spPr>
          <a:xfrm>
            <a:off x="4050831" y="2420888"/>
            <a:ext cx="5071189" cy="4437111"/>
          </a:xfrm>
          <a:prstGeom prst="rect">
            <a:avLst/>
          </a:prstGeom>
        </p:spPr>
      </p:pic>
      <p:grpSp>
        <p:nvGrpSpPr>
          <p:cNvPr id="15" name="群組 14">
            <a:extLst>
              <a:ext uri="{FF2B5EF4-FFF2-40B4-BE49-F238E27FC236}">
                <a16:creationId xmlns:a16="http://schemas.microsoft.com/office/drawing/2014/main" id="{54260D6B-C754-ED30-A499-72F266E30417}"/>
              </a:ext>
            </a:extLst>
          </p:cNvPr>
          <p:cNvGrpSpPr/>
          <p:nvPr/>
        </p:nvGrpSpPr>
        <p:grpSpPr>
          <a:xfrm>
            <a:off x="4050829" y="1363473"/>
            <a:ext cx="5071191" cy="1057416"/>
            <a:chOff x="932942" y="2871709"/>
            <a:chExt cx="7259063" cy="1960466"/>
          </a:xfrm>
        </p:grpSpPr>
        <p:pic>
          <p:nvPicPr>
            <p:cNvPr id="12" name="圖片 11">
              <a:extLst>
                <a:ext uri="{FF2B5EF4-FFF2-40B4-BE49-F238E27FC236}">
                  <a16:creationId xmlns:a16="http://schemas.microsoft.com/office/drawing/2014/main" id="{D3566D7B-71FB-4C91-577C-5E6EB0FE25AB}"/>
                </a:ext>
              </a:extLst>
            </p:cNvPr>
            <p:cNvPicPr>
              <a:picLocks noChangeAspect="1"/>
            </p:cNvPicPr>
            <p:nvPr/>
          </p:nvPicPr>
          <p:blipFill>
            <a:blip r:embed="rId5"/>
            <a:stretch>
              <a:fillRect/>
            </a:stretch>
          </p:blipFill>
          <p:spPr>
            <a:xfrm>
              <a:off x="951995" y="2871709"/>
              <a:ext cx="7240010" cy="1114581"/>
            </a:xfrm>
            <a:prstGeom prst="rect">
              <a:avLst/>
            </a:prstGeom>
          </p:spPr>
        </p:pic>
        <p:pic>
          <p:nvPicPr>
            <p:cNvPr id="14" name="圖片 13">
              <a:extLst>
                <a:ext uri="{FF2B5EF4-FFF2-40B4-BE49-F238E27FC236}">
                  <a16:creationId xmlns:a16="http://schemas.microsoft.com/office/drawing/2014/main" id="{EBFC20C6-4D58-0E38-8205-0752928F31CD}"/>
                </a:ext>
              </a:extLst>
            </p:cNvPr>
            <p:cNvPicPr>
              <a:picLocks noChangeAspect="1"/>
            </p:cNvPicPr>
            <p:nvPr/>
          </p:nvPicPr>
          <p:blipFill>
            <a:blip r:embed="rId6"/>
            <a:stretch>
              <a:fillRect/>
            </a:stretch>
          </p:blipFill>
          <p:spPr>
            <a:xfrm>
              <a:off x="932942" y="3946226"/>
              <a:ext cx="7259063" cy="885949"/>
            </a:xfrm>
            <a:prstGeom prst="rect">
              <a:avLst/>
            </a:prstGeom>
          </p:spPr>
        </p:pic>
      </p:grpSp>
      <p:sp>
        <p:nvSpPr>
          <p:cNvPr id="16" name="文字方塊 15">
            <a:extLst>
              <a:ext uri="{FF2B5EF4-FFF2-40B4-BE49-F238E27FC236}">
                <a16:creationId xmlns:a16="http://schemas.microsoft.com/office/drawing/2014/main" id="{8E3FA9DE-99E2-B7E8-9D4B-2672619C6460}"/>
              </a:ext>
            </a:extLst>
          </p:cNvPr>
          <p:cNvSpPr txBox="1"/>
          <p:nvPr/>
        </p:nvSpPr>
        <p:spPr>
          <a:xfrm>
            <a:off x="4576855" y="2995662"/>
            <a:ext cx="2016224" cy="646331"/>
          </a:xfrm>
          <a:prstGeom prst="rect">
            <a:avLst/>
          </a:prstGeom>
          <a:noFill/>
        </p:spPr>
        <p:txBody>
          <a:bodyPr wrap="square" rtlCol="0">
            <a:spAutoFit/>
          </a:bodyPr>
          <a:lstStyle/>
          <a:p>
            <a:r>
              <a:rPr lang="en-US" altLang="zh-HK" b="1" dirty="0">
                <a:solidFill>
                  <a:srgbClr val="0000FF"/>
                </a:solidFill>
              </a:rPr>
              <a:t>Core Modules K7 in F.3</a:t>
            </a:r>
            <a:endParaRPr lang="zh-HK" altLang="en-US" b="1" dirty="0">
              <a:solidFill>
                <a:srgbClr val="0000FF"/>
              </a:solidFill>
            </a:endParaRPr>
          </a:p>
        </p:txBody>
      </p:sp>
      <p:pic>
        <p:nvPicPr>
          <p:cNvPr id="18" name="圖片 17">
            <a:extLst>
              <a:ext uri="{FF2B5EF4-FFF2-40B4-BE49-F238E27FC236}">
                <a16:creationId xmlns:a16="http://schemas.microsoft.com/office/drawing/2014/main" id="{8681F404-BC69-1CFB-75FA-A29B5F16B265}"/>
              </a:ext>
            </a:extLst>
          </p:cNvPr>
          <p:cNvPicPr>
            <a:picLocks noChangeAspect="1"/>
          </p:cNvPicPr>
          <p:nvPr/>
        </p:nvPicPr>
        <p:blipFill>
          <a:blip r:embed="rId7"/>
          <a:stretch>
            <a:fillRect/>
          </a:stretch>
        </p:blipFill>
        <p:spPr>
          <a:xfrm>
            <a:off x="4085051" y="3643312"/>
            <a:ext cx="2249363" cy="573454"/>
          </a:xfrm>
          <a:prstGeom prst="rect">
            <a:avLst/>
          </a:prstGeom>
        </p:spPr>
      </p:pic>
      <p:pic>
        <p:nvPicPr>
          <p:cNvPr id="20" name="圖片 19">
            <a:extLst>
              <a:ext uri="{FF2B5EF4-FFF2-40B4-BE49-F238E27FC236}">
                <a16:creationId xmlns:a16="http://schemas.microsoft.com/office/drawing/2014/main" id="{8DCDFE70-98CD-9C9E-EAC8-D4131C47CF7E}"/>
              </a:ext>
            </a:extLst>
          </p:cNvPr>
          <p:cNvPicPr>
            <a:picLocks noChangeAspect="1"/>
          </p:cNvPicPr>
          <p:nvPr/>
        </p:nvPicPr>
        <p:blipFill>
          <a:blip r:embed="rId8"/>
          <a:stretch>
            <a:fillRect/>
          </a:stretch>
        </p:blipFill>
        <p:spPr>
          <a:xfrm>
            <a:off x="4069919" y="4294838"/>
            <a:ext cx="2523160" cy="646330"/>
          </a:xfrm>
          <a:prstGeom prst="rect">
            <a:avLst/>
          </a:prstGeom>
        </p:spPr>
      </p:pic>
    </p:spTree>
    <p:extLst>
      <p:ext uri="{BB962C8B-B14F-4D97-AF65-F5344CB8AC3E}">
        <p14:creationId xmlns:p14="http://schemas.microsoft.com/office/powerpoint/2010/main" val="84760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Autofit/>
          </a:bodyPr>
          <a:lstStyle/>
          <a:p>
            <a:r>
              <a:rPr lang="en-US" altLang="zh-HK" sz="3600" b="0" i="0" u="none" strike="noStrike" baseline="0" dirty="0">
                <a:solidFill>
                  <a:srgbClr val="FF0000"/>
                </a:solidFill>
                <a:latin typeface="Britannic Bold" panose="020B0903060703020204" pitchFamily="34" charset="0"/>
              </a:rPr>
              <a:t>Implementation in School</a:t>
            </a:r>
            <a:endParaRPr lang="zh-HK" altLang="en-US" sz="3600" dirty="0"/>
          </a:p>
        </p:txBody>
      </p:sp>
      <p:sp>
        <p:nvSpPr>
          <p:cNvPr id="6" name="內容版面配置區 5">
            <a:extLst>
              <a:ext uri="{FF2B5EF4-FFF2-40B4-BE49-F238E27FC236}">
                <a16:creationId xmlns:a16="http://schemas.microsoft.com/office/drawing/2014/main" id="{B8B090A4-F9FD-1FCC-C468-14309B9FAA00}"/>
              </a:ext>
            </a:extLst>
          </p:cNvPr>
          <p:cNvSpPr txBox="1">
            <a:spLocks noGrp="1"/>
          </p:cNvSpPr>
          <p:nvPr>
            <p:ph idx="1"/>
          </p:nvPr>
        </p:nvSpPr>
        <p:spPr>
          <a:xfrm>
            <a:off x="395536" y="994140"/>
            <a:ext cx="8640960" cy="369332"/>
          </a:xfrm>
          <a:prstGeom prst="rect">
            <a:avLst/>
          </a:prstGeom>
          <a:noFill/>
        </p:spPr>
        <p:txBody>
          <a:bodyPr wrap="square" rtlCol="0">
            <a:spAutoFit/>
          </a:bodyPr>
          <a:lstStyle/>
          <a:p>
            <a:pPr marL="0" indent="0">
              <a:buNone/>
            </a:pPr>
            <a:r>
              <a:rPr lang="en-US" altLang="zh-HK" sz="1800" i="0" u="none" strike="noStrike" baseline="0" dirty="0">
                <a:solidFill>
                  <a:srgbClr val="000000"/>
                </a:solidFill>
                <a:latin typeface="Arial" panose="020B0604020202020204" pitchFamily="34" charset="0"/>
              </a:rPr>
              <a:t>Junior Secondary: Liberal Studies, Life and Society, Business Studies/BAFS</a:t>
            </a:r>
          </a:p>
        </p:txBody>
      </p:sp>
      <p:pic>
        <p:nvPicPr>
          <p:cNvPr id="11" name="圖片 10">
            <a:extLst>
              <a:ext uri="{FF2B5EF4-FFF2-40B4-BE49-F238E27FC236}">
                <a16:creationId xmlns:a16="http://schemas.microsoft.com/office/drawing/2014/main" id="{965E681D-5CE4-E1B7-D7BB-6077DA416914}"/>
              </a:ext>
            </a:extLst>
          </p:cNvPr>
          <p:cNvPicPr>
            <a:picLocks noChangeAspect="1"/>
          </p:cNvPicPr>
          <p:nvPr/>
        </p:nvPicPr>
        <p:blipFill>
          <a:blip r:embed="rId3"/>
          <a:stretch>
            <a:fillRect/>
          </a:stretch>
        </p:blipFill>
        <p:spPr>
          <a:xfrm>
            <a:off x="83362" y="1486318"/>
            <a:ext cx="4782217" cy="4895010"/>
          </a:xfrm>
          <a:prstGeom prst="rect">
            <a:avLst/>
          </a:prstGeom>
        </p:spPr>
      </p:pic>
      <p:grpSp>
        <p:nvGrpSpPr>
          <p:cNvPr id="23" name="群組 22">
            <a:extLst>
              <a:ext uri="{FF2B5EF4-FFF2-40B4-BE49-F238E27FC236}">
                <a16:creationId xmlns:a16="http://schemas.microsoft.com/office/drawing/2014/main" id="{6722A88B-C109-93CD-DC4D-D0DF5F40A9CB}"/>
              </a:ext>
            </a:extLst>
          </p:cNvPr>
          <p:cNvGrpSpPr/>
          <p:nvPr/>
        </p:nvGrpSpPr>
        <p:grpSpPr>
          <a:xfrm>
            <a:off x="4858520" y="1497587"/>
            <a:ext cx="4283969" cy="4542316"/>
            <a:chOff x="3698160" y="1363472"/>
            <a:chExt cx="4791744" cy="4229690"/>
          </a:xfrm>
        </p:grpSpPr>
        <p:pic>
          <p:nvPicPr>
            <p:cNvPr id="22" name="圖片 21">
              <a:extLst>
                <a:ext uri="{FF2B5EF4-FFF2-40B4-BE49-F238E27FC236}">
                  <a16:creationId xmlns:a16="http://schemas.microsoft.com/office/drawing/2014/main" id="{BEE4146F-576C-0EE3-BBE6-7593AC9AC0DB}"/>
                </a:ext>
              </a:extLst>
            </p:cNvPr>
            <p:cNvPicPr>
              <a:picLocks noChangeAspect="1"/>
            </p:cNvPicPr>
            <p:nvPr/>
          </p:nvPicPr>
          <p:blipFill>
            <a:blip r:embed="rId4"/>
            <a:stretch>
              <a:fillRect/>
            </a:stretch>
          </p:blipFill>
          <p:spPr>
            <a:xfrm>
              <a:off x="3698160" y="1363472"/>
              <a:ext cx="4791744" cy="4229690"/>
            </a:xfrm>
            <a:prstGeom prst="rect">
              <a:avLst/>
            </a:prstGeom>
          </p:spPr>
        </p:pic>
        <p:pic>
          <p:nvPicPr>
            <p:cNvPr id="20" name="圖片 19">
              <a:extLst>
                <a:ext uri="{FF2B5EF4-FFF2-40B4-BE49-F238E27FC236}">
                  <a16:creationId xmlns:a16="http://schemas.microsoft.com/office/drawing/2014/main" id="{58CAB3FB-C100-A6FD-DA2B-D300C4BE0682}"/>
                </a:ext>
              </a:extLst>
            </p:cNvPr>
            <p:cNvPicPr>
              <a:picLocks noChangeAspect="1"/>
            </p:cNvPicPr>
            <p:nvPr/>
          </p:nvPicPr>
          <p:blipFill>
            <a:blip r:embed="rId5"/>
            <a:stretch>
              <a:fillRect/>
            </a:stretch>
          </p:blipFill>
          <p:spPr>
            <a:xfrm>
              <a:off x="4734495" y="4370126"/>
              <a:ext cx="3734321" cy="1209844"/>
            </a:xfrm>
            <a:prstGeom prst="rect">
              <a:avLst/>
            </a:prstGeom>
          </p:spPr>
        </p:pic>
        <p:pic>
          <p:nvPicPr>
            <p:cNvPr id="18" name="圖片 17">
              <a:extLst>
                <a:ext uri="{FF2B5EF4-FFF2-40B4-BE49-F238E27FC236}">
                  <a16:creationId xmlns:a16="http://schemas.microsoft.com/office/drawing/2014/main" id="{D8862CA2-B869-B75D-FB7F-7A7FB1722FA1}"/>
                </a:ext>
              </a:extLst>
            </p:cNvPr>
            <p:cNvPicPr>
              <a:picLocks noChangeAspect="1"/>
            </p:cNvPicPr>
            <p:nvPr/>
          </p:nvPicPr>
          <p:blipFill>
            <a:blip r:embed="rId6"/>
            <a:stretch>
              <a:fillRect/>
            </a:stretch>
          </p:blipFill>
          <p:spPr>
            <a:xfrm>
              <a:off x="4746911" y="1732710"/>
              <a:ext cx="3734321" cy="2676899"/>
            </a:xfrm>
            <a:prstGeom prst="rect">
              <a:avLst/>
            </a:prstGeom>
          </p:spPr>
        </p:pic>
      </p:grpSp>
      <p:sp>
        <p:nvSpPr>
          <p:cNvPr id="24" name="文字方塊 23">
            <a:extLst>
              <a:ext uri="{FF2B5EF4-FFF2-40B4-BE49-F238E27FC236}">
                <a16:creationId xmlns:a16="http://schemas.microsoft.com/office/drawing/2014/main" id="{2B3D4B9D-B05C-51C3-AA96-AF800D244EC0}"/>
              </a:ext>
            </a:extLst>
          </p:cNvPr>
          <p:cNvSpPr txBox="1"/>
          <p:nvPr/>
        </p:nvSpPr>
        <p:spPr>
          <a:xfrm>
            <a:off x="83362" y="1972905"/>
            <a:ext cx="2232248" cy="646331"/>
          </a:xfrm>
          <a:prstGeom prst="rect">
            <a:avLst/>
          </a:prstGeom>
          <a:noFill/>
        </p:spPr>
        <p:txBody>
          <a:bodyPr wrap="square" rtlCol="0">
            <a:spAutoFit/>
          </a:bodyPr>
          <a:lstStyle/>
          <a:p>
            <a:r>
              <a:rPr lang="en-US" altLang="zh-HK" b="1" dirty="0">
                <a:solidFill>
                  <a:srgbClr val="0000FF"/>
                </a:solidFill>
              </a:rPr>
              <a:t>Extended Modules E4 in F.3</a:t>
            </a:r>
            <a:endParaRPr lang="zh-HK" altLang="en-US" b="1" dirty="0">
              <a:solidFill>
                <a:srgbClr val="0000FF"/>
              </a:solidFill>
            </a:endParaRPr>
          </a:p>
        </p:txBody>
      </p:sp>
      <p:sp>
        <p:nvSpPr>
          <p:cNvPr id="25" name="文字方塊 24">
            <a:extLst>
              <a:ext uri="{FF2B5EF4-FFF2-40B4-BE49-F238E27FC236}">
                <a16:creationId xmlns:a16="http://schemas.microsoft.com/office/drawing/2014/main" id="{FED97DDC-ECC3-3F0E-2133-871EED6781A2}"/>
              </a:ext>
            </a:extLst>
          </p:cNvPr>
          <p:cNvSpPr txBox="1"/>
          <p:nvPr/>
        </p:nvSpPr>
        <p:spPr>
          <a:xfrm>
            <a:off x="4876679" y="2087043"/>
            <a:ext cx="2232248" cy="646331"/>
          </a:xfrm>
          <a:prstGeom prst="rect">
            <a:avLst/>
          </a:prstGeom>
          <a:noFill/>
        </p:spPr>
        <p:txBody>
          <a:bodyPr wrap="square" rtlCol="0">
            <a:spAutoFit/>
          </a:bodyPr>
          <a:lstStyle/>
          <a:p>
            <a:r>
              <a:rPr lang="en-US" altLang="zh-HK" b="1" dirty="0">
                <a:solidFill>
                  <a:srgbClr val="0000FF"/>
                </a:solidFill>
              </a:rPr>
              <a:t>Extended Modules E5 in F.3</a:t>
            </a:r>
            <a:endParaRPr lang="zh-HK" altLang="en-US" b="1" dirty="0">
              <a:solidFill>
                <a:srgbClr val="0000FF"/>
              </a:solidFill>
            </a:endParaRPr>
          </a:p>
        </p:txBody>
      </p:sp>
      <p:pic>
        <p:nvPicPr>
          <p:cNvPr id="27" name="圖片 26">
            <a:extLst>
              <a:ext uri="{FF2B5EF4-FFF2-40B4-BE49-F238E27FC236}">
                <a16:creationId xmlns:a16="http://schemas.microsoft.com/office/drawing/2014/main" id="{8AB8BCC4-1966-0869-F7F7-577C248071D3}"/>
              </a:ext>
            </a:extLst>
          </p:cNvPr>
          <p:cNvPicPr>
            <a:picLocks noChangeAspect="1"/>
          </p:cNvPicPr>
          <p:nvPr/>
        </p:nvPicPr>
        <p:blipFill>
          <a:blip r:embed="rId7"/>
          <a:stretch>
            <a:fillRect/>
          </a:stretch>
        </p:blipFill>
        <p:spPr>
          <a:xfrm>
            <a:off x="84934" y="4325123"/>
            <a:ext cx="2386007" cy="802694"/>
          </a:xfrm>
          <a:prstGeom prst="rect">
            <a:avLst/>
          </a:prstGeom>
        </p:spPr>
      </p:pic>
      <p:pic>
        <p:nvPicPr>
          <p:cNvPr id="29" name="圖片 28">
            <a:extLst>
              <a:ext uri="{FF2B5EF4-FFF2-40B4-BE49-F238E27FC236}">
                <a16:creationId xmlns:a16="http://schemas.microsoft.com/office/drawing/2014/main" id="{CCDE4CA0-D950-FB4D-E24A-304C14BD556D}"/>
              </a:ext>
            </a:extLst>
          </p:cNvPr>
          <p:cNvPicPr>
            <a:picLocks noChangeAspect="1"/>
          </p:cNvPicPr>
          <p:nvPr/>
        </p:nvPicPr>
        <p:blipFill>
          <a:blip r:embed="rId8"/>
          <a:stretch>
            <a:fillRect/>
          </a:stretch>
        </p:blipFill>
        <p:spPr>
          <a:xfrm>
            <a:off x="107242" y="5127817"/>
            <a:ext cx="2400406" cy="802694"/>
          </a:xfrm>
          <a:prstGeom prst="rect">
            <a:avLst/>
          </a:prstGeom>
        </p:spPr>
      </p:pic>
      <p:pic>
        <p:nvPicPr>
          <p:cNvPr id="31" name="圖片 30">
            <a:extLst>
              <a:ext uri="{FF2B5EF4-FFF2-40B4-BE49-F238E27FC236}">
                <a16:creationId xmlns:a16="http://schemas.microsoft.com/office/drawing/2014/main" id="{38726C6A-C224-DEAA-9579-FA04E7561CF8}"/>
              </a:ext>
            </a:extLst>
          </p:cNvPr>
          <p:cNvPicPr>
            <a:picLocks noChangeAspect="1"/>
          </p:cNvPicPr>
          <p:nvPr/>
        </p:nvPicPr>
        <p:blipFill>
          <a:blip r:embed="rId9"/>
          <a:stretch>
            <a:fillRect/>
          </a:stretch>
        </p:blipFill>
        <p:spPr>
          <a:xfrm>
            <a:off x="104960" y="2707742"/>
            <a:ext cx="2400406" cy="649250"/>
          </a:xfrm>
          <a:prstGeom prst="rect">
            <a:avLst/>
          </a:prstGeom>
        </p:spPr>
      </p:pic>
      <p:pic>
        <p:nvPicPr>
          <p:cNvPr id="33" name="圖片 32">
            <a:extLst>
              <a:ext uri="{FF2B5EF4-FFF2-40B4-BE49-F238E27FC236}">
                <a16:creationId xmlns:a16="http://schemas.microsoft.com/office/drawing/2014/main" id="{3C2B4572-04C7-CBD8-2618-D13E23D366DE}"/>
              </a:ext>
            </a:extLst>
          </p:cNvPr>
          <p:cNvPicPr>
            <a:picLocks noChangeAspect="1"/>
          </p:cNvPicPr>
          <p:nvPr/>
        </p:nvPicPr>
        <p:blipFill>
          <a:blip r:embed="rId10"/>
          <a:stretch>
            <a:fillRect/>
          </a:stretch>
        </p:blipFill>
        <p:spPr>
          <a:xfrm>
            <a:off x="94161" y="3339737"/>
            <a:ext cx="2422004" cy="737335"/>
          </a:xfrm>
          <a:prstGeom prst="rect">
            <a:avLst/>
          </a:prstGeom>
        </p:spPr>
      </p:pic>
    </p:spTree>
    <p:extLst>
      <p:ext uri="{BB962C8B-B14F-4D97-AF65-F5344CB8AC3E}">
        <p14:creationId xmlns:p14="http://schemas.microsoft.com/office/powerpoint/2010/main" val="123285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608923DB-E6B2-9F4E-2E69-665143B08716}"/>
              </a:ext>
            </a:extLst>
          </p:cNvPr>
          <p:cNvGrpSpPr/>
          <p:nvPr/>
        </p:nvGrpSpPr>
        <p:grpSpPr>
          <a:xfrm>
            <a:off x="251520" y="3933056"/>
            <a:ext cx="8712968" cy="2841879"/>
            <a:chOff x="251520" y="3059668"/>
            <a:chExt cx="7763958" cy="3715268"/>
          </a:xfrm>
        </p:grpSpPr>
        <p:pic>
          <p:nvPicPr>
            <p:cNvPr id="9" name="圖片 8">
              <a:extLst>
                <a:ext uri="{FF2B5EF4-FFF2-40B4-BE49-F238E27FC236}">
                  <a16:creationId xmlns:a16="http://schemas.microsoft.com/office/drawing/2014/main" id="{E5D0ECEF-8F4C-7773-957D-2CC813556DDC}"/>
                </a:ext>
              </a:extLst>
            </p:cNvPr>
            <p:cNvPicPr>
              <a:picLocks noChangeAspect="1"/>
            </p:cNvPicPr>
            <p:nvPr/>
          </p:nvPicPr>
          <p:blipFill>
            <a:blip r:embed="rId3"/>
            <a:stretch>
              <a:fillRect/>
            </a:stretch>
          </p:blipFill>
          <p:spPr>
            <a:xfrm>
              <a:off x="251520" y="3059668"/>
              <a:ext cx="7763958" cy="3715268"/>
            </a:xfrm>
            <a:prstGeom prst="rect">
              <a:avLst/>
            </a:prstGeom>
          </p:spPr>
        </p:pic>
        <p:sp>
          <p:nvSpPr>
            <p:cNvPr id="13" name="矩形: 圓角 12">
              <a:extLst>
                <a:ext uri="{FF2B5EF4-FFF2-40B4-BE49-F238E27FC236}">
                  <a16:creationId xmlns:a16="http://schemas.microsoft.com/office/drawing/2014/main" id="{3C5FE47A-106C-74C8-160A-8580DA443979}"/>
                </a:ext>
              </a:extLst>
            </p:cNvPr>
            <p:cNvSpPr/>
            <p:nvPr/>
          </p:nvSpPr>
          <p:spPr>
            <a:xfrm>
              <a:off x="1547664" y="3154958"/>
              <a:ext cx="6408712" cy="16329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6" name="內容版面配置區 5">
            <a:extLst>
              <a:ext uri="{FF2B5EF4-FFF2-40B4-BE49-F238E27FC236}">
                <a16:creationId xmlns:a16="http://schemas.microsoft.com/office/drawing/2014/main" id="{B8B090A4-F9FD-1FCC-C468-14309B9FAA00}"/>
              </a:ext>
            </a:extLst>
          </p:cNvPr>
          <p:cNvSpPr txBox="1">
            <a:spLocks noGrp="1"/>
          </p:cNvSpPr>
          <p:nvPr>
            <p:ph idx="1"/>
          </p:nvPr>
        </p:nvSpPr>
        <p:spPr>
          <a:xfrm>
            <a:off x="1061050" y="1218153"/>
            <a:ext cx="2664296" cy="1366528"/>
          </a:xfrm>
          <a:prstGeom prst="rect">
            <a:avLst/>
          </a:prstGeom>
          <a:noFill/>
        </p:spPr>
        <p:txBody>
          <a:bodyPr wrap="square" rtlCol="0">
            <a:spAutoFit/>
          </a:bodyPr>
          <a:lstStyle/>
          <a:p>
            <a:pPr algn="l"/>
            <a:r>
              <a:rPr lang="en-US" altLang="zh-HK" sz="1800" i="0" u="none" strike="noStrike" baseline="0" dirty="0">
                <a:solidFill>
                  <a:srgbClr val="000000"/>
                </a:solidFill>
                <a:latin typeface="Arial" panose="020B0604020202020204" pitchFamily="34" charset="0"/>
              </a:rPr>
              <a:t>Junior Secondary: </a:t>
            </a:r>
          </a:p>
          <a:p>
            <a:pPr marL="0" indent="0" algn="l">
              <a:buNone/>
            </a:pPr>
            <a:r>
              <a:rPr lang="en-US" altLang="zh-HK" sz="1800" i="0" u="none" strike="noStrike" baseline="0" dirty="0">
                <a:solidFill>
                  <a:srgbClr val="000000"/>
                </a:solidFill>
                <a:latin typeface="Arial" panose="020B0604020202020204" pitchFamily="34" charset="0"/>
              </a:rPr>
              <a:t>Life and Society </a:t>
            </a:r>
            <a:r>
              <a:rPr lang="zh-HK" altLang="en-US" sz="1800" b="0" dirty="0">
                <a:solidFill>
                  <a:srgbClr val="000000"/>
                </a:solidFill>
                <a:latin typeface="標楷體" panose="03000509000000000000" pitchFamily="65" charset="-120"/>
                <a:ea typeface="標楷體" panose="03000509000000000000" pitchFamily="65" charset="-120"/>
              </a:rPr>
              <a:t> </a:t>
            </a:r>
            <a:endParaRPr lang="en-US" altLang="zh-HK" sz="1800" b="0" dirty="0">
              <a:solidFill>
                <a:srgbClr val="000000"/>
              </a:solidFill>
              <a:latin typeface="標楷體" panose="03000509000000000000" pitchFamily="65" charset="-120"/>
              <a:ea typeface="標楷體" panose="03000509000000000000" pitchFamily="65" charset="-120"/>
            </a:endParaRPr>
          </a:p>
          <a:p>
            <a:pPr marL="0" indent="0" algn="l">
              <a:buNone/>
            </a:pPr>
            <a:r>
              <a:rPr lang="zh-HK" altLang="en-US" sz="1800" i="0" u="none" strike="noStrike" baseline="0" dirty="0">
                <a:solidFill>
                  <a:srgbClr val="C00000"/>
                </a:solidFill>
                <a:latin typeface="標楷體" panose="03000509000000000000" pitchFamily="65" charset="-120"/>
                <a:ea typeface="標楷體" panose="03000509000000000000" pitchFamily="65" charset="-120"/>
              </a:rPr>
              <a:t>生活與社會</a:t>
            </a:r>
            <a:endParaRPr lang="en-US" altLang="zh-HK" sz="1800" i="0" u="none" strike="noStrike" baseline="0" dirty="0">
              <a:solidFill>
                <a:srgbClr val="C00000"/>
              </a:solidFill>
              <a:latin typeface="標楷體" panose="03000509000000000000" pitchFamily="65" charset="-120"/>
              <a:ea typeface="標楷體" panose="03000509000000000000" pitchFamily="65" charset="-120"/>
            </a:endParaRPr>
          </a:p>
          <a:p>
            <a:pPr marL="0" indent="0" algn="l">
              <a:buNone/>
            </a:pPr>
            <a:r>
              <a:rPr lang="en-US" altLang="zh-HK" sz="1800" dirty="0">
                <a:solidFill>
                  <a:srgbClr val="0000FF"/>
                </a:solidFill>
                <a:latin typeface="標楷體" panose="03000509000000000000" pitchFamily="65" charset="-120"/>
                <a:ea typeface="標楷體" panose="03000509000000000000" pitchFamily="65" charset="-120"/>
              </a:rPr>
              <a:t>F.1-F.3</a:t>
            </a:r>
            <a:endParaRPr lang="en-US" altLang="zh-HK" sz="1800" i="0" u="none" strike="noStrike" baseline="0" dirty="0">
              <a:solidFill>
                <a:srgbClr val="0000FF"/>
              </a:solidFill>
              <a:latin typeface="Arial" panose="020B0604020202020204" pitchFamily="34" charset="0"/>
            </a:endParaRPr>
          </a:p>
        </p:txBody>
      </p:sp>
      <p:grpSp>
        <p:nvGrpSpPr>
          <p:cNvPr id="11" name="群組 10">
            <a:extLst>
              <a:ext uri="{FF2B5EF4-FFF2-40B4-BE49-F238E27FC236}">
                <a16:creationId xmlns:a16="http://schemas.microsoft.com/office/drawing/2014/main" id="{4B78565D-E280-0E4D-1B0B-59A426503A84}"/>
              </a:ext>
            </a:extLst>
          </p:cNvPr>
          <p:cNvGrpSpPr/>
          <p:nvPr/>
        </p:nvGrpSpPr>
        <p:grpSpPr>
          <a:xfrm>
            <a:off x="5302128" y="11554"/>
            <a:ext cx="3596034" cy="2734387"/>
            <a:chOff x="5341482" y="1350060"/>
            <a:chExt cx="3710320" cy="2582996"/>
          </a:xfrm>
        </p:grpSpPr>
        <p:pic>
          <p:nvPicPr>
            <p:cNvPr id="7" name="圖片 6">
              <a:extLst>
                <a:ext uri="{FF2B5EF4-FFF2-40B4-BE49-F238E27FC236}">
                  <a16:creationId xmlns:a16="http://schemas.microsoft.com/office/drawing/2014/main" id="{02FBA409-976C-4BAB-4AFF-8E76B245A843}"/>
                </a:ext>
              </a:extLst>
            </p:cNvPr>
            <p:cNvPicPr>
              <a:picLocks noChangeAspect="1"/>
            </p:cNvPicPr>
            <p:nvPr/>
          </p:nvPicPr>
          <p:blipFill>
            <a:blip r:embed="rId4"/>
            <a:stretch>
              <a:fillRect/>
            </a:stretch>
          </p:blipFill>
          <p:spPr>
            <a:xfrm>
              <a:off x="5341482" y="1350060"/>
              <a:ext cx="3710320" cy="2582996"/>
            </a:xfrm>
            <a:prstGeom prst="rect">
              <a:avLst/>
            </a:prstGeom>
          </p:spPr>
        </p:pic>
        <p:sp>
          <p:nvSpPr>
            <p:cNvPr id="10" name="矩形: 圓角 9">
              <a:extLst>
                <a:ext uri="{FF2B5EF4-FFF2-40B4-BE49-F238E27FC236}">
                  <a16:creationId xmlns:a16="http://schemas.microsoft.com/office/drawing/2014/main" id="{8198E90D-E78D-04E9-A311-0B46A7791E89}"/>
                </a:ext>
              </a:extLst>
            </p:cNvPr>
            <p:cNvSpPr/>
            <p:nvPr/>
          </p:nvSpPr>
          <p:spPr>
            <a:xfrm>
              <a:off x="6372200" y="1844824"/>
              <a:ext cx="658416"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pic>
        <p:nvPicPr>
          <p:cNvPr id="16" name="圖片 15">
            <a:extLst>
              <a:ext uri="{FF2B5EF4-FFF2-40B4-BE49-F238E27FC236}">
                <a16:creationId xmlns:a16="http://schemas.microsoft.com/office/drawing/2014/main" id="{22CBD241-CD3C-B991-0C8D-BCD05269F35A}"/>
              </a:ext>
            </a:extLst>
          </p:cNvPr>
          <p:cNvPicPr>
            <a:picLocks noChangeAspect="1"/>
          </p:cNvPicPr>
          <p:nvPr/>
        </p:nvPicPr>
        <p:blipFill>
          <a:blip r:embed="rId5"/>
          <a:stretch>
            <a:fillRect/>
          </a:stretch>
        </p:blipFill>
        <p:spPr>
          <a:xfrm>
            <a:off x="260710" y="2785311"/>
            <a:ext cx="8712968" cy="1181265"/>
          </a:xfrm>
          <a:prstGeom prst="rect">
            <a:avLst/>
          </a:prstGeom>
        </p:spPr>
      </p:pic>
      <p:sp>
        <p:nvSpPr>
          <p:cNvPr id="17" name="矩形: 圓角 16">
            <a:extLst>
              <a:ext uri="{FF2B5EF4-FFF2-40B4-BE49-F238E27FC236}">
                <a16:creationId xmlns:a16="http://schemas.microsoft.com/office/drawing/2014/main" id="{DB0872EB-2AA1-6744-9B84-F582C5201355}"/>
              </a:ext>
            </a:extLst>
          </p:cNvPr>
          <p:cNvSpPr/>
          <p:nvPr/>
        </p:nvSpPr>
        <p:spPr>
          <a:xfrm>
            <a:off x="6372200" y="3140968"/>
            <a:ext cx="23762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4544" y="218275"/>
            <a:ext cx="6865306" cy="634082"/>
          </a:xfrm>
        </p:spPr>
        <p:txBody>
          <a:bodyPr>
            <a:noAutofit/>
          </a:bodyPr>
          <a:lstStyle/>
          <a:p>
            <a:r>
              <a:rPr lang="en-US" altLang="zh-HK" sz="3600" b="0" i="0" u="none" strike="noStrike" baseline="0" dirty="0">
                <a:solidFill>
                  <a:srgbClr val="FF0000"/>
                </a:solidFill>
                <a:latin typeface="Britannic Bold" panose="020B0903060703020204" pitchFamily="34" charset="0"/>
              </a:rPr>
              <a:t>Implementation in School</a:t>
            </a:r>
            <a:endParaRPr lang="zh-HK" altLang="en-US" sz="3600" dirty="0"/>
          </a:p>
        </p:txBody>
      </p:sp>
    </p:spTree>
    <p:extLst>
      <p:ext uri="{BB962C8B-B14F-4D97-AF65-F5344CB8AC3E}">
        <p14:creationId xmlns:p14="http://schemas.microsoft.com/office/powerpoint/2010/main" val="281782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6679934F-BEAD-D103-ABF4-23302AAD4809}"/>
              </a:ext>
            </a:extLst>
          </p:cNvPr>
          <p:cNvSpPr>
            <a:spLocks noGrp="1"/>
          </p:cNvSpPr>
          <p:nvPr>
            <p:ph type="subTitle" idx="1"/>
          </p:nvPr>
        </p:nvSpPr>
        <p:spPr>
          <a:xfrm>
            <a:off x="827584" y="3861048"/>
            <a:ext cx="6400800" cy="2592288"/>
          </a:xfrm>
        </p:spPr>
        <p:txBody>
          <a:bodyPr>
            <a:normAutofit fontScale="85000" lnSpcReduction="20000"/>
          </a:bodyPr>
          <a:lstStyle/>
          <a:p>
            <a:r>
              <a:rPr lang="en-US" altLang="zh-HK" dirty="0">
                <a:solidFill>
                  <a:srgbClr val="0000FF"/>
                </a:solidFill>
              </a:rPr>
              <a:t>Eric Tai Ming Kee</a:t>
            </a:r>
          </a:p>
          <a:p>
            <a:endParaRPr lang="en-US" altLang="zh-HK" dirty="0">
              <a:solidFill>
                <a:srgbClr val="0000FF"/>
              </a:solidFill>
            </a:endParaRPr>
          </a:p>
          <a:p>
            <a:r>
              <a:rPr lang="en-US" altLang="zh-HK" dirty="0">
                <a:solidFill>
                  <a:srgbClr val="0000FF"/>
                </a:solidFill>
              </a:rPr>
              <a:t>Chairman of Hong Kong Association for Business Education (HKABE)</a:t>
            </a:r>
          </a:p>
          <a:p>
            <a:endParaRPr lang="en-US" altLang="zh-HK" dirty="0">
              <a:solidFill>
                <a:srgbClr val="0000FF"/>
              </a:solidFill>
            </a:endParaRPr>
          </a:p>
          <a:p>
            <a:r>
              <a:rPr lang="en-US" altLang="zh-HK" dirty="0">
                <a:solidFill>
                  <a:srgbClr val="FF0000"/>
                </a:solidFill>
              </a:rPr>
              <a:t>14 March 2023</a:t>
            </a:r>
            <a:endParaRPr lang="zh-HK" altLang="en-US" dirty="0">
              <a:solidFill>
                <a:srgbClr val="FF0000"/>
              </a:solidFill>
            </a:endParaRPr>
          </a:p>
        </p:txBody>
      </p:sp>
      <p:pic>
        <p:nvPicPr>
          <p:cNvPr id="6" name="圖片 5">
            <a:extLst>
              <a:ext uri="{FF2B5EF4-FFF2-40B4-BE49-F238E27FC236}">
                <a16:creationId xmlns:a16="http://schemas.microsoft.com/office/drawing/2014/main" id="{388A216F-C55F-83E4-F8ED-D730600F1C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658821"/>
            <a:ext cx="3550236" cy="2770179"/>
          </a:xfrm>
          <a:prstGeom prst="rect">
            <a:avLst/>
          </a:prstGeom>
        </p:spPr>
      </p:pic>
    </p:spTree>
    <p:extLst>
      <p:ext uri="{BB962C8B-B14F-4D97-AF65-F5344CB8AC3E}">
        <p14:creationId xmlns:p14="http://schemas.microsoft.com/office/powerpoint/2010/main" val="424450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E8E8BB-0122-A214-8DAC-FDB9F9302AEA}"/>
              </a:ext>
            </a:extLst>
          </p:cNvPr>
          <p:cNvSpPr>
            <a:spLocks noGrp="1"/>
          </p:cNvSpPr>
          <p:nvPr>
            <p:ph type="title"/>
          </p:nvPr>
        </p:nvSpPr>
        <p:spPr>
          <a:xfrm>
            <a:off x="395536" y="116632"/>
            <a:ext cx="6635080" cy="1143000"/>
          </a:xfrm>
        </p:spPr>
        <p:txBody>
          <a:bodyPr>
            <a:noAutofit/>
          </a:bodyPr>
          <a:lstStyle/>
          <a:p>
            <a:r>
              <a:rPr lang="en-US" altLang="zh-HK" sz="3200" b="0" i="0" u="none" strike="noStrike" baseline="0" dirty="0">
                <a:solidFill>
                  <a:srgbClr val="FF0000"/>
                </a:solidFill>
                <a:latin typeface="Britannic Bold" panose="020B0903060703020204" pitchFamily="34" charset="0"/>
              </a:rPr>
              <a:t>Curriculum planning and implementation in school</a:t>
            </a:r>
            <a:endParaRPr lang="zh-HK" altLang="en-US" sz="3200" dirty="0"/>
          </a:p>
        </p:txBody>
      </p:sp>
      <p:pic>
        <p:nvPicPr>
          <p:cNvPr id="6" name="內容版面配置區 5">
            <a:extLst>
              <a:ext uri="{FF2B5EF4-FFF2-40B4-BE49-F238E27FC236}">
                <a16:creationId xmlns:a16="http://schemas.microsoft.com/office/drawing/2014/main" id="{F4EEC91B-2330-F9EC-3692-35EE65178067}"/>
              </a:ext>
            </a:extLst>
          </p:cNvPr>
          <p:cNvPicPr>
            <a:picLocks noGrp="1" noChangeAspect="1"/>
          </p:cNvPicPr>
          <p:nvPr>
            <p:ph idx="1"/>
          </p:nvPr>
        </p:nvPicPr>
        <p:blipFill>
          <a:blip r:embed="rId2"/>
          <a:stretch>
            <a:fillRect/>
          </a:stretch>
        </p:blipFill>
        <p:spPr>
          <a:xfrm>
            <a:off x="575671" y="1600200"/>
            <a:ext cx="7992657" cy="4525963"/>
          </a:xfrm>
          <a:prstGeom prst="rect">
            <a:avLst/>
          </a:prstGeom>
        </p:spPr>
      </p:pic>
    </p:spTree>
    <p:extLst>
      <p:ext uri="{BB962C8B-B14F-4D97-AF65-F5344CB8AC3E}">
        <p14:creationId xmlns:p14="http://schemas.microsoft.com/office/powerpoint/2010/main" val="429043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rmAutofit fontScale="90000"/>
          </a:bodyPr>
          <a:lstStyle/>
          <a:p>
            <a:r>
              <a:rPr lang="en-US" altLang="zh-HK" sz="4400" b="0" i="0" u="none" strike="noStrike" baseline="0" dirty="0">
                <a:solidFill>
                  <a:srgbClr val="FF0000"/>
                </a:solidFill>
                <a:latin typeface="Britannic Bold" panose="020B0903060703020204" pitchFamily="34" charset="0"/>
              </a:rPr>
              <a:t>Curriculum planning</a:t>
            </a:r>
            <a:endParaRPr lang="zh-HK" altLang="en-US" dirty="0"/>
          </a:p>
        </p:txBody>
      </p:sp>
      <p:sp>
        <p:nvSpPr>
          <p:cNvPr id="3" name="內容版面配置區 2">
            <a:extLst>
              <a:ext uri="{FF2B5EF4-FFF2-40B4-BE49-F238E27FC236}">
                <a16:creationId xmlns:a16="http://schemas.microsoft.com/office/drawing/2014/main" id="{84FE9BBF-E9A2-08B1-5A7B-9C8F874070B4}"/>
              </a:ext>
            </a:extLst>
          </p:cNvPr>
          <p:cNvSpPr>
            <a:spLocks noGrp="1"/>
          </p:cNvSpPr>
          <p:nvPr>
            <p:ph idx="1"/>
          </p:nvPr>
        </p:nvSpPr>
        <p:spPr>
          <a:xfrm>
            <a:off x="457200" y="1166018"/>
            <a:ext cx="8229600" cy="5215310"/>
          </a:xfrm>
        </p:spPr>
        <p:txBody>
          <a:bodyPr>
            <a:normAutofit/>
          </a:bodyPr>
          <a:lstStyle/>
          <a:p>
            <a:r>
              <a:rPr lang="en-US" altLang="zh-HK" sz="1800" b="0" i="0" u="none" strike="noStrike" baseline="0" dirty="0">
                <a:solidFill>
                  <a:srgbClr val="000000"/>
                </a:solidFill>
                <a:latin typeface="Arial" panose="020B0604020202020204" pitchFamily="34" charset="0"/>
              </a:rPr>
              <a:t>Following the </a:t>
            </a:r>
            <a:r>
              <a:rPr lang="en-US" altLang="zh-HK" sz="1800" i="0" u="none" strike="noStrike" baseline="0" dirty="0">
                <a:solidFill>
                  <a:srgbClr val="C00000"/>
                </a:solidFill>
                <a:latin typeface="Arial" panose="020B0604020202020204" pitchFamily="34" charset="0"/>
              </a:rPr>
              <a:t>global financial crisis (GFC) of 2008</a:t>
            </a:r>
            <a:r>
              <a:rPr lang="en-US" altLang="zh-HK" sz="1800" b="0" i="0" u="none" strike="noStrike" baseline="0" dirty="0">
                <a:solidFill>
                  <a:srgbClr val="000000"/>
                </a:solidFill>
                <a:latin typeface="Arial" panose="020B0604020202020204" pitchFamily="34" charset="0"/>
              </a:rPr>
              <a:t>, a </a:t>
            </a:r>
            <a:r>
              <a:rPr lang="en-US" altLang="zh-HK" sz="1800" dirty="0">
                <a:solidFill>
                  <a:srgbClr val="C00000"/>
                </a:solidFill>
                <a:latin typeface="Arial" panose="020B0604020202020204" pitchFamily="34" charset="0"/>
              </a:rPr>
              <a:t>significant focus on financial literacy education (FLE) </a:t>
            </a:r>
            <a:r>
              <a:rPr lang="en-US" altLang="zh-HK" sz="1800" b="0" i="0" u="none" strike="noStrike" baseline="0" dirty="0">
                <a:solidFill>
                  <a:srgbClr val="000000"/>
                </a:solidFill>
                <a:latin typeface="Arial" panose="020B0604020202020204" pitchFamily="34" charset="0"/>
              </a:rPr>
              <a:t>has emerged from </a:t>
            </a:r>
            <a:r>
              <a:rPr lang="en-US" altLang="zh-HK" sz="1800" dirty="0">
                <a:solidFill>
                  <a:srgbClr val="C00000"/>
                </a:solidFill>
                <a:latin typeface="Arial" panose="020B0604020202020204" pitchFamily="34" charset="0"/>
              </a:rPr>
              <a:t>countries around the globe</a:t>
            </a:r>
            <a:r>
              <a:rPr lang="en-US" altLang="zh-HK" sz="1800" b="0" i="0" u="none" strike="noStrike" baseline="0" dirty="0">
                <a:solidFill>
                  <a:srgbClr val="000000"/>
                </a:solidFill>
                <a:latin typeface="Arial" panose="020B0604020202020204" pitchFamily="34" charset="0"/>
              </a:rPr>
              <a:t> (OECD, 2013). </a:t>
            </a:r>
          </a:p>
          <a:p>
            <a:r>
              <a:rPr lang="en-US" altLang="zh-HK" sz="1800" b="0" i="0" u="none" strike="noStrike" baseline="0" dirty="0">
                <a:solidFill>
                  <a:srgbClr val="000000"/>
                </a:solidFill>
                <a:latin typeface="Arial" panose="020B0604020202020204" pitchFamily="34" charset="0"/>
              </a:rPr>
              <a:t>This includes the </a:t>
            </a:r>
            <a:r>
              <a:rPr lang="en-US" altLang="zh-HK" sz="1800" dirty="0">
                <a:solidFill>
                  <a:srgbClr val="C00000"/>
                </a:solidFill>
                <a:latin typeface="Arial" panose="020B0604020202020204" pitchFamily="34" charset="0"/>
              </a:rPr>
              <a:t>establishment of the International Network on Financial Education (INFE), which was endorsed by G20 leaders (G20, 2012).</a:t>
            </a:r>
            <a:r>
              <a:rPr lang="en-US" altLang="zh-HK" sz="1800" b="0" i="0" u="none" strike="noStrike" baseline="0" dirty="0">
                <a:solidFill>
                  <a:srgbClr val="000000"/>
                </a:solidFill>
                <a:latin typeface="Arial" panose="020B0604020202020204" pitchFamily="34" charset="0"/>
              </a:rPr>
              <a:t> This financial education network meets bi-annually “to discuss the latest developments in their country and to collect evidence, develop analytical and comparative studies, methodologies, good practice, policy instruments and practical guidance on key priority areas” (OECD, 2013, p. 141). </a:t>
            </a:r>
          </a:p>
          <a:p>
            <a:r>
              <a:rPr lang="en-US" altLang="zh-HK" sz="1800" b="0" i="0" u="none" strike="noStrike" baseline="0" dirty="0">
                <a:solidFill>
                  <a:srgbClr val="000000"/>
                </a:solidFill>
                <a:latin typeface="Arial" panose="020B0604020202020204" pitchFamily="34" charset="0"/>
              </a:rPr>
              <a:t>In addition to this network, </a:t>
            </a:r>
            <a:r>
              <a:rPr lang="en-US" altLang="zh-HK" sz="1800" dirty="0">
                <a:solidFill>
                  <a:srgbClr val="C00000"/>
                </a:solidFill>
                <a:latin typeface="Arial" panose="020B0604020202020204" pitchFamily="34" charset="0"/>
              </a:rPr>
              <a:t>“the first large-scale international study to assess the financial literacy of young people” </a:t>
            </a:r>
            <a:r>
              <a:rPr lang="en-US" altLang="zh-HK" sz="1800" b="0" i="0" u="none" strike="noStrike" baseline="0" dirty="0">
                <a:solidFill>
                  <a:srgbClr val="000000"/>
                </a:solidFill>
                <a:latin typeface="Arial" panose="020B0604020202020204" pitchFamily="34" charset="0"/>
              </a:rPr>
              <a:t>(</a:t>
            </a:r>
            <a:r>
              <a:rPr lang="en-US" altLang="zh-HK" sz="1800" b="0" i="0" u="none" strike="noStrike" baseline="0" dirty="0" err="1">
                <a:solidFill>
                  <a:srgbClr val="000000"/>
                </a:solidFill>
                <a:latin typeface="Arial" panose="020B0604020202020204" pitchFamily="34" charset="0"/>
              </a:rPr>
              <a:t>Programme</a:t>
            </a:r>
            <a:r>
              <a:rPr lang="en-US" altLang="zh-HK" sz="1800" b="0" i="0" u="none" strike="noStrike" baseline="0" dirty="0">
                <a:solidFill>
                  <a:srgbClr val="000000"/>
                </a:solidFill>
                <a:latin typeface="Arial" panose="020B0604020202020204" pitchFamily="34" charset="0"/>
              </a:rPr>
              <a:t> for International Student Assessment </a:t>
            </a:r>
            <a:r>
              <a:rPr lang="en-US" altLang="zh-HK" sz="1800" dirty="0">
                <a:solidFill>
                  <a:srgbClr val="C00000"/>
                </a:solidFill>
                <a:latin typeface="Arial" panose="020B0604020202020204" pitchFamily="34" charset="0"/>
              </a:rPr>
              <a:t>(PISA) 2012 </a:t>
            </a:r>
            <a:r>
              <a:rPr lang="en-US" altLang="zh-HK" sz="1800" b="0" i="0" u="none" strike="noStrike" baseline="0" dirty="0">
                <a:solidFill>
                  <a:srgbClr val="000000"/>
                </a:solidFill>
                <a:latin typeface="Arial" panose="020B0604020202020204" pitchFamily="34" charset="0"/>
              </a:rPr>
              <a:t>Financial Literacy Framework (FLF)) has been established (OECD, 2013, p. 139). </a:t>
            </a:r>
          </a:p>
          <a:p>
            <a:r>
              <a:rPr lang="en-US" altLang="zh-HK" sz="1800" b="0" i="0" u="none" strike="noStrike" baseline="0" dirty="0">
                <a:solidFill>
                  <a:srgbClr val="000000"/>
                </a:solidFill>
                <a:latin typeface="Arial" panose="020B0604020202020204" pitchFamily="34" charset="0"/>
              </a:rPr>
              <a:t>Indeed, </a:t>
            </a:r>
            <a:r>
              <a:rPr lang="en-US" altLang="zh-HK" sz="1800" dirty="0">
                <a:solidFill>
                  <a:srgbClr val="C00000"/>
                </a:solidFill>
                <a:latin typeface="Arial" panose="020B0604020202020204" pitchFamily="34" charset="0"/>
              </a:rPr>
              <a:t>increasing financial literacy levels to improve financial well-being is of global concern </a:t>
            </a:r>
            <a:r>
              <a:rPr lang="en-US" altLang="zh-HK" sz="1800" i="0" u="none" strike="noStrike" baseline="0" dirty="0">
                <a:solidFill>
                  <a:srgbClr val="0000FF"/>
                </a:solidFill>
                <a:latin typeface="Arial" panose="020B0604020202020204" pitchFamily="34" charset="0"/>
              </a:rPr>
              <a:t>(OECD, 2013) </a:t>
            </a:r>
            <a:r>
              <a:rPr lang="en-US" altLang="zh-HK" sz="1800" b="0" i="0" u="none" strike="noStrike" baseline="0" dirty="0">
                <a:solidFill>
                  <a:srgbClr val="000000"/>
                </a:solidFill>
                <a:latin typeface="Arial" panose="020B0604020202020204" pitchFamily="34" charset="0"/>
              </a:rPr>
              <a:t>and is </a:t>
            </a:r>
            <a:r>
              <a:rPr lang="en-US" altLang="zh-HK" sz="1800" dirty="0">
                <a:solidFill>
                  <a:srgbClr val="0000FF"/>
                </a:solidFill>
                <a:latin typeface="Arial" panose="020B0604020202020204" pitchFamily="34" charset="0"/>
              </a:rPr>
              <a:t>regularly identified as a core life skill for everyone </a:t>
            </a:r>
            <a:r>
              <a:rPr lang="en-US" altLang="zh-HK" sz="1800" b="0" i="0" u="none" strike="noStrike" baseline="0" dirty="0">
                <a:solidFill>
                  <a:srgbClr val="000000"/>
                </a:solidFill>
                <a:latin typeface="Arial" panose="020B0604020202020204" pitchFamily="34" charset="0"/>
              </a:rPr>
              <a:t>(</a:t>
            </a:r>
            <a:r>
              <a:rPr lang="en-US" altLang="zh-HK" sz="1800" b="0" i="0" u="none" strike="noStrike" baseline="0" dirty="0" err="1">
                <a:solidFill>
                  <a:srgbClr val="000000"/>
                </a:solidFill>
                <a:latin typeface="Arial" panose="020B0604020202020204" pitchFamily="34" charset="0"/>
              </a:rPr>
              <a:t>Kezar</a:t>
            </a:r>
            <a:r>
              <a:rPr lang="en-US" altLang="zh-HK" sz="1800" b="0" i="0" u="none" strike="noStrike" baseline="0" dirty="0">
                <a:solidFill>
                  <a:srgbClr val="000000"/>
                </a:solidFill>
                <a:latin typeface="Arial" panose="020B0604020202020204" pitchFamily="34" charset="0"/>
              </a:rPr>
              <a:t> and Yang 2010; ASIC, 2011; Atkinson and Messy, 2012). </a:t>
            </a:r>
            <a:endParaRPr lang="zh-HK" altLang="en-US" dirty="0"/>
          </a:p>
        </p:txBody>
      </p:sp>
    </p:spTree>
    <p:extLst>
      <p:ext uri="{BB962C8B-B14F-4D97-AF65-F5344CB8AC3E}">
        <p14:creationId xmlns:p14="http://schemas.microsoft.com/office/powerpoint/2010/main" val="92727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rmAutofit fontScale="90000"/>
          </a:bodyPr>
          <a:lstStyle/>
          <a:p>
            <a:r>
              <a:rPr lang="en-US" altLang="zh-HK" sz="4400" b="0" i="0" u="none" strike="noStrike" baseline="0" dirty="0">
                <a:solidFill>
                  <a:srgbClr val="FF0000"/>
                </a:solidFill>
                <a:latin typeface="Britannic Bold" panose="020B0903060703020204" pitchFamily="34" charset="0"/>
              </a:rPr>
              <a:t>Curriculum planning</a:t>
            </a:r>
            <a:endParaRPr lang="zh-HK" altLang="en-US" dirty="0"/>
          </a:p>
        </p:txBody>
      </p:sp>
      <p:sp>
        <p:nvSpPr>
          <p:cNvPr id="6" name="內容版面配置區 5">
            <a:extLst>
              <a:ext uri="{FF2B5EF4-FFF2-40B4-BE49-F238E27FC236}">
                <a16:creationId xmlns:a16="http://schemas.microsoft.com/office/drawing/2014/main" id="{B8B090A4-F9FD-1FCC-C468-14309B9FAA00}"/>
              </a:ext>
            </a:extLst>
          </p:cNvPr>
          <p:cNvSpPr txBox="1">
            <a:spLocks noGrp="1"/>
          </p:cNvSpPr>
          <p:nvPr>
            <p:ph idx="1"/>
          </p:nvPr>
        </p:nvSpPr>
        <p:spPr>
          <a:xfrm>
            <a:off x="457200" y="1166018"/>
            <a:ext cx="8229600" cy="4745915"/>
          </a:xfrm>
          <a:prstGeom prst="rect">
            <a:avLst/>
          </a:prstGeom>
          <a:noFill/>
        </p:spPr>
        <p:txBody>
          <a:bodyPr wrap="square" rtlCol="0">
            <a:spAutoFit/>
          </a:bodyPr>
          <a:lstStyle/>
          <a:p>
            <a:pPr marL="285750" indent="-285750">
              <a:buFont typeface="Wingdings" panose="05000000000000000000" pitchFamily="2" charset="2"/>
              <a:buChar char="Ø"/>
            </a:pPr>
            <a:r>
              <a:rPr lang="en-US" altLang="zh-HK" sz="1800" b="0" i="0" u="none" strike="noStrike" baseline="0" dirty="0">
                <a:solidFill>
                  <a:srgbClr val="000000"/>
                </a:solidFill>
                <a:latin typeface="Arial" panose="020B0604020202020204" pitchFamily="34" charset="0"/>
              </a:rPr>
              <a:t>After the Global Financial Crisis, </a:t>
            </a:r>
            <a:r>
              <a:rPr lang="en-US" altLang="zh-HK" sz="1800" b="1" i="0" u="none" strike="noStrike" baseline="0" dirty="0">
                <a:solidFill>
                  <a:srgbClr val="C00000"/>
                </a:solidFill>
                <a:latin typeface="Arial" panose="020B0604020202020204" pitchFamily="34" charset="0"/>
              </a:rPr>
              <a:t>many governments around the globe </a:t>
            </a:r>
            <a:r>
              <a:rPr lang="en-US" altLang="zh-HK" sz="1800" b="1" i="0" u="none" strike="noStrike" baseline="0" dirty="0" err="1">
                <a:solidFill>
                  <a:srgbClr val="C00000"/>
                </a:solidFill>
                <a:latin typeface="Arial" panose="020B0604020202020204" pitchFamily="34" charset="0"/>
              </a:rPr>
              <a:t>realised</a:t>
            </a:r>
            <a:r>
              <a:rPr lang="en-US" altLang="zh-HK" sz="1800" b="1" i="0" u="none" strike="noStrike" baseline="0" dirty="0">
                <a:solidFill>
                  <a:srgbClr val="C00000"/>
                </a:solidFill>
                <a:latin typeface="Arial" panose="020B0604020202020204" pitchFamily="34" charset="0"/>
              </a:rPr>
              <a:t> Financial Literacy Education had not been a priority subject</a:t>
            </a:r>
            <a:r>
              <a:rPr lang="en-US" altLang="zh-HK" sz="1800" b="0" i="0" u="none" strike="noStrike" baseline="0" dirty="0">
                <a:solidFill>
                  <a:srgbClr val="000000"/>
                </a:solidFill>
                <a:latin typeface="Arial" panose="020B0604020202020204" pitchFamily="34" charset="0"/>
              </a:rPr>
              <a:t>. It was either not being taught or was being taught in such a way that it was hard to gauge knowledge levels since students were not being assessed on this subject. In other words, it was </a:t>
            </a:r>
            <a:r>
              <a:rPr lang="en-US" altLang="zh-HK" sz="1800" b="1" i="0" u="none" strike="noStrike" baseline="0" dirty="0">
                <a:solidFill>
                  <a:srgbClr val="0000FF"/>
                </a:solidFill>
                <a:latin typeface="Arial" panose="020B0604020202020204" pitchFamily="34" charset="0"/>
              </a:rPr>
              <a:t>an optional part of the curriculum. </a:t>
            </a:r>
          </a:p>
          <a:p>
            <a:pPr marL="285750" indent="-285750">
              <a:buFont typeface="Wingdings" panose="05000000000000000000" pitchFamily="2" charset="2"/>
              <a:buChar char="Ø"/>
            </a:pPr>
            <a:endParaRPr lang="en-US" altLang="zh-HK" sz="18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Ø"/>
            </a:pPr>
            <a:r>
              <a:rPr lang="en-US" altLang="zh-HK" sz="1800" b="1" i="0" u="none" strike="noStrike" baseline="0" dirty="0">
                <a:solidFill>
                  <a:srgbClr val="C00000"/>
                </a:solidFill>
                <a:latin typeface="Arial" panose="020B0604020202020204" pitchFamily="34" charset="0"/>
              </a:rPr>
              <a:t>For example, in Australia</a:t>
            </a:r>
            <a:r>
              <a:rPr lang="en-US" altLang="zh-HK" sz="1800" b="0" i="0" u="none" strike="noStrike" baseline="0" dirty="0">
                <a:solidFill>
                  <a:srgbClr val="000000"/>
                </a:solidFill>
                <a:latin typeface="Arial" panose="020B0604020202020204" pitchFamily="34" charset="0"/>
              </a:rPr>
              <a:t>, to help improve financial literacy, the Government launched the </a:t>
            </a:r>
            <a:r>
              <a:rPr lang="en-US" altLang="zh-HK" sz="1800" dirty="0">
                <a:solidFill>
                  <a:srgbClr val="C00000"/>
                </a:solidFill>
                <a:latin typeface="Arial" panose="020B0604020202020204" pitchFamily="34" charset="0"/>
              </a:rPr>
              <a:t>National Financial Literacy Strategy </a:t>
            </a:r>
            <a:r>
              <a:rPr lang="en-US" altLang="zh-HK" sz="1800" b="0" i="0" u="none" strike="noStrike" baseline="0" dirty="0">
                <a:solidFill>
                  <a:srgbClr val="000000"/>
                </a:solidFill>
                <a:latin typeface="Arial" panose="020B0604020202020204" pitchFamily="34" charset="0"/>
              </a:rPr>
              <a:t>(NFLS) in 2011 (Australian Securities and Investment Commission (ASIC), 2011).</a:t>
            </a:r>
          </a:p>
          <a:p>
            <a:pPr marL="285750" indent="-285750">
              <a:buFont typeface="Wingdings" panose="05000000000000000000" pitchFamily="2" charset="2"/>
              <a:buChar char="Ø"/>
            </a:pPr>
            <a:endParaRPr lang="en-US" altLang="zh-HK" sz="1800" b="0" dirty="0">
              <a:solidFill>
                <a:srgbClr val="000000"/>
              </a:solidFill>
              <a:effectLst/>
              <a:latin typeface="Arial" panose="020B0604020202020204" pitchFamily="34" charset="0"/>
            </a:endParaRPr>
          </a:p>
          <a:p>
            <a:pPr marL="285750" indent="-285750">
              <a:buFont typeface="Wingdings" panose="05000000000000000000" pitchFamily="2" charset="2"/>
              <a:buChar char="Ø"/>
            </a:pPr>
            <a:r>
              <a:rPr lang="en-US" altLang="zh-HK" sz="1800" b="0" i="0" u="none" strike="noStrike" baseline="0" dirty="0">
                <a:solidFill>
                  <a:srgbClr val="000000"/>
                </a:solidFill>
                <a:latin typeface="Arial" panose="020B0604020202020204" pitchFamily="34" charset="0"/>
              </a:rPr>
              <a:t>Consumer and financial literacy has been defined as “the application of knowledge, understandings, skills and values in consumer and financial contexts and the related decisions that impact on self, others, the community and the environment” (</a:t>
            </a:r>
            <a:r>
              <a:rPr lang="en-US" altLang="zh-HK" sz="1800" b="0" i="0" u="none" strike="noStrike" baseline="0" dirty="0" err="1">
                <a:solidFill>
                  <a:srgbClr val="000000"/>
                </a:solidFill>
                <a:latin typeface="Arial" panose="020B0604020202020204" pitchFamily="34" charset="0"/>
              </a:rPr>
              <a:t>Hession</a:t>
            </a:r>
            <a:r>
              <a:rPr lang="en-US" altLang="zh-HK" sz="1800" b="0" i="0" u="none" strike="noStrike" baseline="0" dirty="0">
                <a:solidFill>
                  <a:srgbClr val="000000"/>
                </a:solidFill>
                <a:latin typeface="Arial" panose="020B0604020202020204" pitchFamily="34" charset="0"/>
              </a:rPr>
              <a:t> et al. 2009 p. 1). </a:t>
            </a:r>
            <a:r>
              <a:rPr lang="en-US" altLang="zh-HK" sz="1800" dirty="0">
                <a:solidFill>
                  <a:srgbClr val="C00000"/>
                </a:solidFill>
                <a:latin typeface="Arial" panose="020B0604020202020204" pitchFamily="34" charset="0"/>
              </a:rPr>
              <a:t>It is now being viewed as </a:t>
            </a:r>
            <a:r>
              <a:rPr lang="en-US" altLang="zh-HK" sz="1800" dirty="0">
                <a:solidFill>
                  <a:srgbClr val="0000FF"/>
                </a:solidFill>
                <a:latin typeface="Arial" panose="020B0604020202020204" pitchFamily="34" charset="0"/>
              </a:rPr>
              <a:t>‘core curriculum’ </a:t>
            </a:r>
            <a:r>
              <a:rPr lang="en-US" altLang="zh-HK" sz="1800" dirty="0">
                <a:solidFill>
                  <a:srgbClr val="C00000"/>
                </a:solidFill>
                <a:latin typeface="Arial" panose="020B0604020202020204" pitchFamily="34" charset="0"/>
              </a:rPr>
              <a:t>or as essential learnings for all young Australians in schools </a:t>
            </a:r>
            <a:r>
              <a:rPr lang="en-US" altLang="zh-HK" sz="1800" b="0" i="0" u="none" strike="noStrike" baseline="0" dirty="0">
                <a:solidFill>
                  <a:srgbClr val="000000"/>
                </a:solidFill>
                <a:latin typeface="Arial" panose="020B0604020202020204" pitchFamily="34" charset="0"/>
              </a:rPr>
              <a:t>(</a:t>
            </a:r>
            <a:r>
              <a:rPr lang="en-US" altLang="zh-HK" sz="1800" b="0" i="0" u="none" strike="noStrike" baseline="0" dirty="0" err="1">
                <a:solidFill>
                  <a:srgbClr val="000000"/>
                </a:solidFill>
                <a:latin typeface="Arial" panose="020B0604020202020204" pitchFamily="34" charset="0"/>
              </a:rPr>
              <a:t>Hession</a:t>
            </a:r>
            <a:r>
              <a:rPr lang="en-US" altLang="zh-HK" sz="1800" b="0" i="0" u="none" strike="noStrike" baseline="0" dirty="0">
                <a:solidFill>
                  <a:srgbClr val="000000"/>
                </a:solidFill>
                <a:latin typeface="Arial" panose="020B0604020202020204" pitchFamily="34" charset="0"/>
              </a:rPr>
              <a:t> et al. 2009).</a:t>
            </a:r>
          </a:p>
        </p:txBody>
      </p:sp>
    </p:spTree>
    <p:extLst>
      <p:ext uri="{BB962C8B-B14F-4D97-AF65-F5344CB8AC3E}">
        <p14:creationId xmlns:p14="http://schemas.microsoft.com/office/powerpoint/2010/main" val="168260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rmAutofit fontScale="90000"/>
          </a:bodyPr>
          <a:lstStyle/>
          <a:p>
            <a:r>
              <a:rPr lang="en-US" altLang="zh-HK" sz="4400" b="0" i="0" u="none" strike="noStrike" baseline="0" dirty="0">
                <a:solidFill>
                  <a:srgbClr val="FF0000"/>
                </a:solidFill>
                <a:latin typeface="Britannic Bold" panose="020B0903060703020204" pitchFamily="34" charset="0"/>
              </a:rPr>
              <a:t>Curriculum planning</a:t>
            </a:r>
            <a:endParaRPr lang="zh-HK" altLang="en-US" dirty="0"/>
          </a:p>
        </p:txBody>
      </p:sp>
      <p:sp>
        <p:nvSpPr>
          <p:cNvPr id="6" name="內容版面配置區 5">
            <a:extLst>
              <a:ext uri="{FF2B5EF4-FFF2-40B4-BE49-F238E27FC236}">
                <a16:creationId xmlns:a16="http://schemas.microsoft.com/office/drawing/2014/main" id="{B8B090A4-F9FD-1FCC-C468-14309B9FAA00}"/>
              </a:ext>
            </a:extLst>
          </p:cNvPr>
          <p:cNvSpPr txBox="1">
            <a:spLocks noGrp="1"/>
          </p:cNvSpPr>
          <p:nvPr>
            <p:ph idx="1"/>
          </p:nvPr>
        </p:nvSpPr>
        <p:spPr>
          <a:xfrm>
            <a:off x="457200" y="980728"/>
            <a:ext cx="8229600" cy="5804666"/>
          </a:xfrm>
          <a:prstGeom prst="rect">
            <a:avLst/>
          </a:prstGeom>
          <a:noFill/>
        </p:spPr>
        <p:txBody>
          <a:bodyPr wrap="square" rtlCol="0">
            <a:spAutoFit/>
          </a:bodyPr>
          <a:lstStyle/>
          <a:p>
            <a:pPr marL="0" indent="0" algn="l" fontAlgn="base">
              <a:buNone/>
            </a:pPr>
            <a:r>
              <a:rPr lang="en-US" altLang="zh-HK" sz="1600" i="0" dirty="0">
                <a:solidFill>
                  <a:srgbClr val="645F9B"/>
                </a:solidFill>
                <a:effectLst/>
                <a:latin typeface="Arial Rounded MT Bold" panose="020F0704030504030204" pitchFamily="34" charset="0"/>
              </a:rPr>
              <a:t>About the IFEC </a:t>
            </a:r>
            <a:r>
              <a:rPr lang="en-US" altLang="zh-HK" sz="1600" b="0" dirty="0">
                <a:solidFill>
                  <a:srgbClr val="FF0000"/>
                </a:solidFill>
                <a:effectLst/>
                <a:latin typeface="Arial Rounded MT Bold" panose="020F0704030504030204" pitchFamily="34" charset="0"/>
              </a:rPr>
              <a:t> </a:t>
            </a:r>
            <a:r>
              <a:rPr lang="en-US" altLang="zh-HK" sz="1600" i="0" dirty="0">
                <a:solidFill>
                  <a:srgbClr val="0000FF"/>
                </a:solidFill>
                <a:effectLst/>
                <a:latin typeface="Arial Rounded MT Bold" panose="020F0704030504030204" pitchFamily="34" charset="0"/>
              </a:rPr>
              <a:t>(</a:t>
            </a:r>
            <a:r>
              <a:rPr lang="zh-TW" altLang="en-US" sz="1600" i="0" dirty="0">
                <a:solidFill>
                  <a:srgbClr val="0000FF"/>
                </a:solidFill>
                <a:effectLst/>
                <a:latin typeface="標楷體" panose="03000509000000000000" pitchFamily="65" charset="-120"/>
                <a:ea typeface="標楷體" panose="03000509000000000000" pitchFamily="65" charset="-120"/>
              </a:rPr>
              <a:t>投資者及理財教育委員會</a:t>
            </a:r>
            <a:r>
              <a:rPr lang="en-US" altLang="zh-TW" sz="1600" dirty="0">
                <a:solidFill>
                  <a:srgbClr val="0000FF"/>
                </a:solidFill>
                <a:effectLst/>
                <a:latin typeface="Arial Rounded MT Bold" panose="020F0704030504030204" pitchFamily="34" charset="0"/>
              </a:rPr>
              <a:t>)</a:t>
            </a:r>
            <a:r>
              <a:rPr lang="en-US" altLang="zh-TW" sz="1600" i="0" dirty="0">
                <a:solidFill>
                  <a:srgbClr val="0000FF"/>
                </a:solidFill>
                <a:effectLst/>
                <a:latin typeface="標楷體" panose="03000509000000000000" pitchFamily="65" charset="-120"/>
                <a:ea typeface="標楷體" panose="03000509000000000000" pitchFamily="65" charset="-120"/>
              </a:rPr>
              <a:t> </a:t>
            </a:r>
            <a:r>
              <a:rPr lang="en-US" altLang="zh-HK" sz="1600" i="0" dirty="0">
                <a:solidFill>
                  <a:srgbClr val="645F9B"/>
                </a:solidFill>
                <a:effectLst/>
                <a:latin typeface="Arial Rounded MT Bold" panose="020F0704030504030204" pitchFamily="34" charset="0"/>
              </a:rPr>
              <a:t>in Hong Kong</a:t>
            </a:r>
          </a:p>
          <a:p>
            <a:pPr marL="0" indent="0" algn="l" fontAlgn="base">
              <a:buNone/>
            </a:pPr>
            <a:r>
              <a:rPr lang="en-US" altLang="zh-HK" sz="1600" b="0" i="0" dirty="0">
                <a:solidFill>
                  <a:srgbClr val="000000"/>
                </a:solidFill>
                <a:effectLst/>
                <a:latin typeface="Arial Rounded MT Bold" panose="020F0704030504030204" pitchFamily="34" charset="0"/>
              </a:rPr>
              <a:t>The Investor and Financial Education Council (IFEC) is a public </a:t>
            </a:r>
            <a:r>
              <a:rPr lang="en-US" altLang="zh-HK" sz="1600" b="0" i="0" dirty="0" err="1">
                <a:solidFill>
                  <a:srgbClr val="000000"/>
                </a:solidFill>
                <a:effectLst/>
                <a:latin typeface="Arial Rounded MT Bold" panose="020F0704030504030204" pitchFamily="34" charset="0"/>
              </a:rPr>
              <a:t>organisation</a:t>
            </a:r>
            <a:r>
              <a:rPr lang="en-US" altLang="zh-HK" sz="1600" b="0" i="0" dirty="0">
                <a:solidFill>
                  <a:srgbClr val="000000"/>
                </a:solidFill>
                <a:effectLst/>
                <a:latin typeface="Arial Rounded MT Bold" panose="020F0704030504030204" pitchFamily="34" charset="0"/>
              </a:rPr>
              <a:t> and a </a:t>
            </a:r>
            <a:r>
              <a:rPr lang="en-US" altLang="zh-HK" sz="1600" i="0" dirty="0">
                <a:solidFill>
                  <a:srgbClr val="C00000"/>
                </a:solidFill>
                <a:effectLst/>
                <a:latin typeface="Arial Rounded MT Bold" panose="020F0704030504030204" pitchFamily="34" charset="0"/>
              </a:rPr>
              <a:t>subsidiary of the Securities and Futures Commission (SFC </a:t>
            </a:r>
            <a:r>
              <a:rPr lang="zh-HK" altLang="en-US" sz="1600" dirty="0">
                <a:solidFill>
                  <a:srgbClr val="0000FF"/>
                </a:solidFill>
                <a:effectLst/>
                <a:latin typeface="標楷體" panose="03000509000000000000" pitchFamily="65" charset="-120"/>
                <a:ea typeface="標楷體" panose="03000509000000000000" pitchFamily="65" charset="-120"/>
              </a:rPr>
              <a:t>證監會</a:t>
            </a:r>
            <a:r>
              <a:rPr lang="en-US" altLang="zh-HK" sz="1600" i="0" dirty="0">
                <a:solidFill>
                  <a:srgbClr val="C00000"/>
                </a:solidFill>
                <a:effectLst/>
                <a:latin typeface="Arial Rounded MT Bold" panose="020F0704030504030204" pitchFamily="34" charset="0"/>
              </a:rPr>
              <a:t>) </a:t>
            </a:r>
            <a:r>
              <a:rPr lang="en-US" altLang="zh-HK" sz="1600" b="0" i="0" dirty="0">
                <a:solidFill>
                  <a:srgbClr val="000000"/>
                </a:solidFill>
                <a:effectLst/>
                <a:latin typeface="Arial Rounded MT Bold" panose="020F0704030504030204" pitchFamily="34" charset="0"/>
              </a:rPr>
              <a:t>, dedicated to improving financial literacy in the HKSAR. The IFEC is </a:t>
            </a:r>
            <a:r>
              <a:rPr lang="en-US" altLang="zh-HK" sz="1600" i="0" dirty="0">
                <a:solidFill>
                  <a:srgbClr val="C00000"/>
                </a:solidFill>
                <a:effectLst/>
                <a:latin typeface="Arial Rounded MT Bold" panose="020F0704030504030204" pitchFamily="34" charset="0"/>
              </a:rPr>
              <a:t>supported by the four financial regulators as well as the Education Bureau.</a:t>
            </a:r>
          </a:p>
          <a:p>
            <a:pPr marL="0" indent="0" algn="l" fontAlgn="base">
              <a:buNone/>
            </a:pPr>
            <a:r>
              <a:rPr lang="en-US" altLang="zh-HK" sz="1600" b="0" i="0" dirty="0">
                <a:solidFill>
                  <a:srgbClr val="000000"/>
                </a:solidFill>
                <a:effectLst/>
                <a:latin typeface="Arial Rounded MT Bold" panose="020F0704030504030204" pitchFamily="34" charset="0"/>
              </a:rPr>
              <a:t>The IFEC promotes and delivers free and impartial investor and financial education resources and </a:t>
            </a:r>
            <a:r>
              <a:rPr lang="en-US" altLang="zh-HK" sz="1600" b="0" i="0" dirty="0" err="1">
                <a:solidFill>
                  <a:srgbClr val="000000"/>
                </a:solidFill>
                <a:effectLst/>
                <a:latin typeface="Arial Rounded MT Bold" panose="020F0704030504030204" pitchFamily="34" charset="0"/>
              </a:rPr>
              <a:t>programmes</a:t>
            </a:r>
            <a:r>
              <a:rPr lang="en-US" altLang="zh-HK" sz="1600" b="0" i="0" dirty="0">
                <a:solidFill>
                  <a:srgbClr val="000000"/>
                </a:solidFill>
                <a:effectLst/>
                <a:latin typeface="Arial Rounded MT Bold" panose="020F0704030504030204" pitchFamily="34" charset="0"/>
              </a:rPr>
              <a:t> through its consumer education platform, The Chin Family. It also leads the </a:t>
            </a:r>
            <a:r>
              <a:rPr lang="en-US" altLang="zh-HK" sz="1600" i="0" dirty="0">
                <a:solidFill>
                  <a:srgbClr val="0000FF"/>
                </a:solidFill>
                <a:effectLst/>
                <a:latin typeface="Arial Rounded MT Bold" panose="020F0704030504030204" pitchFamily="34" charset="0"/>
              </a:rPr>
              <a:t>Financial Literacy Strategy </a:t>
            </a:r>
            <a:r>
              <a:rPr lang="en-US" altLang="zh-HK" sz="1600" b="0" i="0" dirty="0">
                <a:solidFill>
                  <a:srgbClr val="000000"/>
                </a:solidFill>
                <a:effectLst/>
                <a:latin typeface="Arial Rounded MT Bold" panose="020F0704030504030204" pitchFamily="34" charset="0"/>
              </a:rPr>
              <a:t>to create a conducive environment for stakeholders to deliver more quality investor and financial education to the Hong Kong public.</a:t>
            </a:r>
          </a:p>
          <a:p>
            <a:pPr marL="0" indent="0" algn="l" fontAlgn="base">
              <a:buNone/>
            </a:pPr>
            <a:r>
              <a:rPr lang="en-US" altLang="zh-HK" sz="1600" b="0" i="0" dirty="0">
                <a:solidFill>
                  <a:srgbClr val="212529"/>
                </a:solidFill>
                <a:effectLst/>
                <a:latin typeface="Arial Rounded MT Bold" panose="020F0704030504030204" pitchFamily="34" charset="0"/>
              </a:rPr>
              <a:t/>
            </a:r>
            <a:br>
              <a:rPr lang="en-US" altLang="zh-HK" sz="1600" b="0" i="0" dirty="0">
                <a:solidFill>
                  <a:srgbClr val="212529"/>
                </a:solidFill>
                <a:effectLst/>
                <a:latin typeface="Arial Rounded MT Bold" panose="020F0704030504030204" pitchFamily="34" charset="0"/>
              </a:rPr>
            </a:br>
            <a:r>
              <a:rPr lang="en-US" altLang="zh-HK" sz="1600" b="1" i="0" dirty="0">
                <a:solidFill>
                  <a:srgbClr val="645F9B"/>
                </a:solidFill>
                <a:effectLst/>
                <a:latin typeface="Arial Rounded MT Bold" panose="020F0704030504030204" pitchFamily="34" charset="0"/>
              </a:rPr>
              <a:t>Our Mission</a:t>
            </a:r>
          </a:p>
          <a:p>
            <a:pPr marL="0" indent="0" algn="l" fontAlgn="base">
              <a:buNone/>
            </a:pPr>
            <a:r>
              <a:rPr lang="en-US" altLang="zh-HK" sz="1600" b="0" i="0" dirty="0">
                <a:solidFill>
                  <a:srgbClr val="000000"/>
                </a:solidFill>
                <a:effectLst/>
                <a:latin typeface="Arial Rounded MT Bold" panose="020F0704030504030204" pitchFamily="34" charset="0"/>
              </a:rPr>
              <a:t>Our mission is to equip the public with the knowledge, attitude and skills necessary for making informed investment and financial decisions and managing money wisely.</a:t>
            </a:r>
          </a:p>
          <a:p>
            <a:pPr marL="0" indent="0" algn="l" fontAlgn="base">
              <a:buNone/>
            </a:pPr>
            <a:r>
              <a:rPr lang="en-US" altLang="zh-HK" sz="1600" b="0" i="0" dirty="0">
                <a:solidFill>
                  <a:srgbClr val="212529"/>
                </a:solidFill>
                <a:effectLst/>
                <a:latin typeface="Arial Rounded MT Bold" panose="020F0704030504030204" pitchFamily="34" charset="0"/>
              </a:rPr>
              <a:t/>
            </a:r>
            <a:br>
              <a:rPr lang="en-US" altLang="zh-HK" sz="1600" b="0" i="0" dirty="0">
                <a:solidFill>
                  <a:srgbClr val="212529"/>
                </a:solidFill>
                <a:effectLst/>
                <a:latin typeface="Arial Rounded MT Bold" panose="020F0704030504030204" pitchFamily="34" charset="0"/>
              </a:rPr>
            </a:br>
            <a:r>
              <a:rPr lang="en-US" altLang="zh-HK" sz="1600" b="1" i="0" dirty="0">
                <a:solidFill>
                  <a:srgbClr val="645F9B"/>
                </a:solidFill>
                <a:effectLst/>
                <a:latin typeface="Arial Rounded MT Bold" panose="020F0704030504030204" pitchFamily="34" charset="0"/>
              </a:rPr>
              <a:t>Our partners</a:t>
            </a:r>
          </a:p>
          <a:p>
            <a:pPr marL="0" indent="0" algn="l" fontAlgn="base">
              <a:buNone/>
            </a:pPr>
            <a:r>
              <a:rPr lang="en-US" altLang="zh-HK" sz="1600" b="0" i="0" dirty="0">
                <a:solidFill>
                  <a:srgbClr val="000000"/>
                </a:solidFill>
                <a:effectLst/>
                <a:latin typeface="Arial Rounded MT Bold" panose="020F0704030504030204" pitchFamily="34" charset="0"/>
              </a:rPr>
              <a:t>We consult and work in </a:t>
            </a:r>
            <a:r>
              <a:rPr lang="en-US" altLang="zh-HK" sz="1600" i="0" dirty="0">
                <a:solidFill>
                  <a:srgbClr val="C00000"/>
                </a:solidFill>
                <a:effectLst/>
                <a:latin typeface="Arial Rounded MT Bold" panose="020F0704030504030204" pitchFamily="34" charset="0"/>
              </a:rPr>
              <a:t>partnership with government agencies and the financial services, education and community sectors </a:t>
            </a:r>
            <a:r>
              <a:rPr lang="en-US" altLang="zh-HK" sz="1600" b="0" i="0" dirty="0">
                <a:solidFill>
                  <a:srgbClr val="000000"/>
                </a:solidFill>
                <a:effectLst/>
                <a:latin typeface="Arial Rounded MT Bold" panose="020F0704030504030204" pitchFamily="34" charset="0"/>
              </a:rPr>
              <a:t>to identify pressing investor and financial education needs among various target groups. Together with our partners, we design initiatives that raise financial literacy levels and strengthen financial resilience.</a:t>
            </a:r>
          </a:p>
        </p:txBody>
      </p:sp>
    </p:spTree>
    <p:extLst>
      <p:ext uri="{BB962C8B-B14F-4D97-AF65-F5344CB8AC3E}">
        <p14:creationId xmlns:p14="http://schemas.microsoft.com/office/powerpoint/2010/main" val="183862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rmAutofit fontScale="90000"/>
          </a:bodyPr>
          <a:lstStyle/>
          <a:p>
            <a:r>
              <a:rPr lang="en-US" altLang="zh-HK" sz="4400" b="0" i="0" u="none" strike="noStrike" baseline="0" dirty="0">
                <a:solidFill>
                  <a:srgbClr val="FF0000"/>
                </a:solidFill>
                <a:latin typeface="Britannic Bold" panose="020B0903060703020204" pitchFamily="34" charset="0"/>
              </a:rPr>
              <a:t>A. Curriculum planning</a:t>
            </a:r>
            <a:endParaRPr lang="zh-HK" altLang="en-US" dirty="0"/>
          </a:p>
        </p:txBody>
      </p:sp>
      <p:sp>
        <p:nvSpPr>
          <p:cNvPr id="6" name="內容版面配置區 5">
            <a:extLst>
              <a:ext uri="{FF2B5EF4-FFF2-40B4-BE49-F238E27FC236}">
                <a16:creationId xmlns:a16="http://schemas.microsoft.com/office/drawing/2014/main" id="{B8B090A4-F9FD-1FCC-C468-14309B9FAA00}"/>
              </a:ext>
            </a:extLst>
          </p:cNvPr>
          <p:cNvSpPr txBox="1">
            <a:spLocks noGrp="1"/>
          </p:cNvSpPr>
          <p:nvPr>
            <p:ph idx="1"/>
          </p:nvPr>
        </p:nvSpPr>
        <p:spPr>
          <a:xfrm>
            <a:off x="457200" y="1166018"/>
            <a:ext cx="8229600" cy="4468916"/>
          </a:xfrm>
          <a:prstGeom prst="rect">
            <a:avLst/>
          </a:prstGeom>
          <a:noFill/>
        </p:spPr>
        <p:txBody>
          <a:bodyPr wrap="square" rtlCol="0">
            <a:spAutoFit/>
          </a:bodyPr>
          <a:lstStyle/>
          <a:p>
            <a:pPr marL="0" indent="0" algn="l">
              <a:buNone/>
            </a:pPr>
            <a:r>
              <a:rPr lang="en-US" altLang="zh-HK" sz="1800" b="1" i="0" u="none" strike="noStrike" baseline="0" dirty="0">
                <a:solidFill>
                  <a:srgbClr val="4D004D"/>
                </a:solidFill>
                <a:latin typeface="Arial-BoldMT"/>
              </a:rPr>
              <a:t>Financial Education Coordination Committee</a:t>
            </a:r>
          </a:p>
          <a:p>
            <a:pPr marL="0" indent="0" algn="l">
              <a:buNone/>
            </a:pPr>
            <a:r>
              <a:rPr lang="zh-TW" altLang="en-US" sz="1800" i="0" u="none" strike="noStrike" baseline="0" dirty="0">
                <a:solidFill>
                  <a:srgbClr val="0000FF"/>
                </a:solidFill>
                <a:latin typeface="標楷體" panose="03000509000000000000" pitchFamily="65" charset="-120"/>
                <a:ea typeface="標楷體" panose="03000509000000000000" pitchFamily="65" charset="-120"/>
              </a:rPr>
              <a:t>理財教育統籌委員會</a:t>
            </a:r>
            <a:endParaRPr lang="en-US" altLang="zh-TW" sz="1800" i="0" u="none" strike="noStrike" baseline="0" dirty="0">
              <a:solidFill>
                <a:srgbClr val="0000FF"/>
              </a:solidFill>
              <a:latin typeface="標楷體" panose="03000509000000000000" pitchFamily="65" charset="-120"/>
              <a:ea typeface="標楷體" panose="03000509000000000000" pitchFamily="65" charset="-120"/>
            </a:endParaRPr>
          </a:p>
          <a:p>
            <a:pPr marL="0" indent="0" algn="l">
              <a:buNone/>
            </a:pPr>
            <a:endParaRPr lang="en-US" altLang="zh-HK" sz="1800" i="0" u="none" strike="noStrike" baseline="0" dirty="0">
              <a:solidFill>
                <a:srgbClr val="0000FF"/>
              </a:solidFill>
              <a:latin typeface="標楷體" panose="03000509000000000000" pitchFamily="65" charset="-120"/>
              <a:ea typeface="標楷體" panose="03000509000000000000" pitchFamily="65" charset="-120"/>
            </a:endParaRPr>
          </a:p>
          <a:p>
            <a:pPr marL="0" indent="0" algn="l">
              <a:buNone/>
            </a:pPr>
            <a:r>
              <a:rPr lang="en-US" altLang="zh-HK" sz="1800" i="0" u="none" strike="noStrike" baseline="0" dirty="0" err="1">
                <a:solidFill>
                  <a:srgbClr val="C00000"/>
                </a:solidFill>
                <a:latin typeface="ArialMT"/>
              </a:rPr>
              <a:t>Organisations</a:t>
            </a:r>
            <a:r>
              <a:rPr lang="en-US" altLang="zh-HK" sz="1800" i="0" u="none" strike="noStrike" baseline="0" dirty="0">
                <a:solidFill>
                  <a:srgbClr val="C00000"/>
                </a:solidFill>
                <a:latin typeface="ArialMT"/>
              </a:rPr>
              <a:t> that are actively engaged in financial education join the Committee. </a:t>
            </a:r>
            <a:r>
              <a:rPr lang="en-US" altLang="zh-HK" sz="1800" b="0" i="0" u="none" strike="noStrike" baseline="0" dirty="0">
                <a:solidFill>
                  <a:srgbClr val="000000"/>
                </a:solidFill>
                <a:latin typeface="ArialMT"/>
              </a:rPr>
              <a:t>Members come from</a:t>
            </a:r>
            <a:r>
              <a:rPr lang="en-US" altLang="zh-HK" sz="1800" b="0" dirty="0">
                <a:solidFill>
                  <a:srgbClr val="000000"/>
                </a:solidFill>
                <a:latin typeface="ArialMT"/>
              </a:rPr>
              <a:t> different </a:t>
            </a:r>
            <a:r>
              <a:rPr lang="en-US" altLang="zh-HK" sz="1800" b="0" i="0" u="none" strike="noStrike" baseline="0" dirty="0">
                <a:solidFill>
                  <a:srgbClr val="000000"/>
                </a:solidFill>
                <a:latin typeface="ArialMT"/>
              </a:rPr>
              <a:t>sectors, including the government and related </a:t>
            </a:r>
            <a:r>
              <a:rPr lang="en-US" altLang="zh-HK" sz="1800" b="0" i="0" u="none" strike="noStrike" baseline="0" dirty="0" err="1">
                <a:solidFill>
                  <a:srgbClr val="000000"/>
                </a:solidFill>
                <a:latin typeface="ArialMT"/>
              </a:rPr>
              <a:t>organisations</a:t>
            </a:r>
            <a:r>
              <a:rPr lang="en-US" altLang="zh-HK" sz="1800" b="0" i="0" u="none" strike="noStrike" baseline="0" dirty="0">
                <a:solidFill>
                  <a:srgbClr val="000000"/>
                </a:solidFill>
                <a:latin typeface="ArialMT"/>
              </a:rPr>
              <a:t>, regulators, financial institutions, industry associations and professional bodies as well as NGOs, etc.</a:t>
            </a:r>
          </a:p>
          <a:p>
            <a:pPr marL="0" indent="0" algn="l">
              <a:buNone/>
            </a:pPr>
            <a:endParaRPr lang="en-US" altLang="zh-HK" sz="1800" b="0" i="0" u="none" strike="noStrike" baseline="0" dirty="0">
              <a:solidFill>
                <a:srgbClr val="000000"/>
              </a:solidFill>
              <a:latin typeface="ArialMT"/>
            </a:endParaRPr>
          </a:p>
          <a:p>
            <a:pPr marL="0" indent="0" algn="l">
              <a:buNone/>
            </a:pPr>
            <a:r>
              <a:rPr lang="en-US" altLang="zh-HK" sz="1800" b="0" i="0" u="none" strike="noStrike" baseline="0" dirty="0">
                <a:solidFill>
                  <a:srgbClr val="000000"/>
                </a:solidFill>
                <a:latin typeface="ArialMT"/>
              </a:rPr>
              <a:t>They agree to support the Financial Literacy Strategy in the following ways:</a:t>
            </a:r>
          </a:p>
          <a:p>
            <a:r>
              <a:rPr lang="en-US" altLang="zh-HK" sz="1800" dirty="0">
                <a:solidFill>
                  <a:srgbClr val="C00000"/>
                </a:solidFill>
                <a:latin typeface="ArialMT"/>
              </a:rPr>
              <a:t>align</a:t>
            </a:r>
            <a:r>
              <a:rPr lang="en-US" altLang="zh-HK" sz="1800" b="0" dirty="0">
                <a:solidFill>
                  <a:srgbClr val="000000"/>
                </a:solidFill>
                <a:latin typeface="ArialMT"/>
              </a:rPr>
              <a:t> their </a:t>
            </a:r>
            <a:r>
              <a:rPr lang="en-US" altLang="zh-HK" sz="1800" b="0" dirty="0" err="1">
                <a:solidFill>
                  <a:srgbClr val="000000"/>
                </a:solidFill>
                <a:latin typeface="ArialMT"/>
              </a:rPr>
              <a:t>organisations’</a:t>
            </a:r>
            <a:r>
              <a:rPr lang="en-US" altLang="zh-HK" sz="1800" b="0" dirty="0">
                <a:solidFill>
                  <a:srgbClr val="000000"/>
                </a:solidFill>
                <a:latin typeface="ArialMT"/>
              </a:rPr>
              <a:t> </a:t>
            </a:r>
            <a:r>
              <a:rPr lang="en-US" altLang="zh-HK" sz="1800" dirty="0">
                <a:solidFill>
                  <a:srgbClr val="C00000"/>
                </a:solidFill>
                <a:latin typeface="ArialMT"/>
              </a:rPr>
              <a:t>financial education directions </a:t>
            </a:r>
            <a:r>
              <a:rPr lang="en-US" altLang="zh-HK" sz="1800" b="0" dirty="0">
                <a:solidFill>
                  <a:srgbClr val="000000"/>
                </a:solidFill>
                <a:latin typeface="ArialMT"/>
              </a:rPr>
              <a:t>with the Strategy and assist in the delivery of core actions of the Strategy where possible;</a:t>
            </a:r>
          </a:p>
          <a:p>
            <a:r>
              <a:rPr lang="en-US" altLang="zh-HK" sz="1800" dirty="0">
                <a:solidFill>
                  <a:srgbClr val="C00000"/>
                </a:solidFill>
                <a:latin typeface="ArialMT"/>
              </a:rPr>
              <a:t>share best practices </a:t>
            </a:r>
            <a:r>
              <a:rPr lang="en-US" altLang="zh-HK" sz="1800" b="0" dirty="0">
                <a:solidFill>
                  <a:srgbClr val="000000"/>
                </a:solidFill>
                <a:latin typeface="ArialMT"/>
              </a:rPr>
              <a:t>in financial education;</a:t>
            </a:r>
            <a:endParaRPr lang="en-US" altLang="zh-HK" sz="1800" b="0" i="0" u="none" strike="noStrike" baseline="0" dirty="0">
              <a:solidFill>
                <a:srgbClr val="000000"/>
              </a:solidFill>
              <a:latin typeface="ArialMT"/>
            </a:endParaRPr>
          </a:p>
          <a:p>
            <a:pPr algn="l"/>
            <a:r>
              <a:rPr lang="en-US" altLang="zh-HK" sz="1800" b="0" i="0" u="none" strike="noStrike" baseline="0" dirty="0">
                <a:solidFill>
                  <a:srgbClr val="000000"/>
                </a:solidFill>
                <a:latin typeface="ArialMT"/>
              </a:rPr>
              <a:t>help </a:t>
            </a:r>
            <a:r>
              <a:rPr lang="en-US" altLang="zh-HK" sz="1800" dirty="0">
                <a:solidFill>
                  <a:srgbClr val="C00000"/>
                </a:solidFill>
                <a:latin typeface="ArialMT"/>
              </a:rPr>
              <a:t>identify financial literacy issues</a:t>
            </a:r>
            <a:r>
              <a:rPr lang="en-US" altLang="zh-HK" sz="1800" b="0" i="0" u="none" strike="noStrike" baseline="0" dirty="0">
                <a:solidFill>
                  <a:srgbClr val="000000"/>
                </a:solidFill>
                <a:latin typeface="ArialMT"/>
              </a:rPr>
              <a:t>; and</a:t>
            </a:r>
          </a:p>
          <a:p>
            <a:pPr algn="l"/>
            <a:r>
              <a:rPr lang="en-US" altLang="zh-HK" sz="1800" dirty="0">
                <a:solidFill>
                  <a:srgbClr val="C00000"/>
                </a:solidFill>
                <a:latin typeface="ArialMT"/>
              </a:rPr>
              <a:t>provide feedback </a:t>
            </a:r>
            <a:r>
              <a:rPr lang="en-US" altLang="zh-HK" sz="1800" b="0" i="0" u="none" strike="noStrike" baseline="0" dirty="0">
                <a:solidFill>
                  <a:srgbClr val="000000"/>
                </a:solidFill>
                <a:latin typeface="ArialMT"/>
              </a:rPr>
              <a:t>to the IFEC on the Strategy.</a:t>
            </a:r>
            <a:endParaRPr lang="en-US" altLang="zh-HK"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5863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559A160-04B6-DBFC-95A0-DF40F19729DA}"/>
              </a:ext>
            </a:extLst>
          </p:cNvPr>
          <p:cNvPicPr>
            <a:picLocks noChangeAspect="1"/>
          </p:cNvPicPr>
          <p:nvPr/>
        </p:nvPicPr>
        <p:blipFill>
          <a:blip r:embed="rId2"/>
          <a:stretch>
            <a:fillRect/>
          </a:stretch>
        </p:blipFill>
        <p:spPr>
          <a:xfrm>
            <a:off x="4200193" y="1059707"/>
            <a:ext cx="4887781" cy="5798293"/>
          </a:xfrm>
          <a:prstGeom prst="rect">
            <a:avLst/>
          </a:prstGeom>
        </p:spPr>
      </p:pic>
      <p:pic>
        <p:nvPicPr>
          <p:cNvPr id="4" name="內容版面配置區 3">
            <a:extLst>
              <a:ext uri="{FF2B5EF4-FFF2-40B4-BE49-F238E27FC236}">
                <a16:creationId xmlns:a16="http://schemas.microsoft.com/office/drawing/2014/main" id="{1D90507B-11F1-B6DA-7321-C134C9D28634}"/>
              </a:ext>
            </a:extLst>
          </p:cNvPr>
          <p:cNvPicPr>
            <a:picLocks noGrp="1" noChangeAspect="1"/>
          </p:cNvPicPr>
          <p:nvPr>
            <p:ph idx="1"/>
          </p:nvPr>
        </p:nvPicPr>
        <p:blipFill>
          <a:blip r:embed="rId3"/>
          <a:stretch>
            <a:fillRect/>
          </a:stretch>
        </p:blipFill>
        <p:spPr>
          <a:xfrm>
            <a:off x="179512" y="1059707"/>
            <a:ext cx="4020681" cy="5622733"/>
          </a:xfrm>
          <a:prstGeom prst="rect">
            <a:avLst/>
          </a:prstGeom>
          <a:noFill/>
        </p:spPr>
      </p:pic>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rmAutofit fontScale="90000"/>
          </a:bodyPr>
          <a:lstStyle/>
          <a:p>
            <a:r>
              <a:rPr lang="en-US" altLang="zh-HK" sz="4400" b="0" i="0" u="none" strike="noStrike" baseline="0" dirty="0">
                <a:solidFill>
                  <a:srgbClr val="FF0000"/>
                </a:solidFill>
                <a:latin typeface="Britannic Bold" panose="020B0903060703020204" pitchFamily="34" charset="0"/>
              </a:rPr>
              <a:t>Curriculum planning</a:t>
            </a:r>
            <a:endParaRPr lang="zh-HK" altLang="en-US" dirty="0"/>
          </a:p>
        </p:txBody>
      </p:sp>
    </p:spTree>
    <p:extLst>
      <p:ext uri="{BB962C8B-B14F-4D97-AF65-F5344CB8AC3E}">
        <p14:creationId xmlns:p14="http://schemas.microsoft.com/office/powerpoint/2010/main" val="71652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665EF4-0F15-816E-A22D-C9D3C26925F4}"/>
              </a:ext>
            </a:extLst>
          </p:cNvPr>
          <p:cNvSpPr>
            <a:spLocks noGrp="1"/>
          </p:cNvSpPr>
          <p:nvPr>
            <p:ph type="title"/>
          </p:nvPr>
        </p:nvSpPr>
        <p:spPr>
          <a:xfrm>
            <a:off x="323528" y="260648"/>
            <a:ext cx="6707088" cy="634082"/>
          </a:xfrm>
        </p:spPr>
        <p:txBody>
          <a:bodyPr>
            <a:normAutofit fontScale="90000"/>
          </a:bodyPr>
          <a:lstStyle/>
          <a:p>
            <a:r>
              <a:rPr lang="en-US" altLang="zh-HK" sz="4400" b="0" i="0" u="none" strike="noStrike" baseline="0" dirty="0">
                <a:solidFill>
                  <a:srgbClr val="FF0000"/>
                </a:solidFill>
                <a:latin typeface="Britannic Bold" panose="020B0903060703020204" pitchFamily="34" charset="0"/>
              </a:rPr>
              <a:t>Curriculum planning</a:t>
            </a:r>
            <a:endParaRPr lang="zh-HK" altLang="en-US" dirty="0"/>
          </a:p>
        </p:txBody>
      </p:sp>
      <p:pic>
        <p:nvPicPr>
          <p:cNvPr id="4" name="內容版面配置區 3">
            <a:extLst>
              <a:ext uri="{FF2B5EF4-FFF2-40B4-BE49-F238E27FC236}">
                <a16:creationId xmlns:a16="http://schemas.microsoft.com/office/drawing/2014/main" id="{AF960312-7D9B-3065-01D9-33C1ADA7FD7D}"/>
              </a:ext>
            </a:extLst>
          </p:cNvPr>
          <p:cNvPicPr>
            <a:picLocks noGrp="1" noChangeAspect="1"/>
          </p:cNvPicPr>
          <p:nvPr>
            <p:ph idx="1"/>
          </p:nvPr>
        </p:nvPicPr>
        <p:blipFill>
          <a:blip r:embed="rId2"/>
          <a:stretch>
            <a:fillRect/>
          </a:stretch>
        </p:blipFill>
        <p:spPr>
          <a:xfrm>
            <a:off x="179512" y="1021209"/>
            <a:ext cx="3384376" cy="5576143"/>
          </a:xfrm>
          <a:prstGeom prst="rect">
            <a:avLst/>
          </a:prstGeom>
          <a:noFill/>
        </p:spPr>
      </p:pic>
      <p:pic>
        <p:nvPicPr>
          <p:cNvPr id="7" name="圖片 6">
            <a:extLst>
              <a:ext uri="{FF2B5EF4-FFF2-40B4-BE49-F238E27FC236}">
                <a16:creationId xmlns:a16="http://schemas.microsoft.com/office/drawing/2014/main" id="{367CE96F-C130-66EB-6426-E731A748527F}"/>
              </a:ext>
            </a:extLst>
          </p:cNvPr>
          <p:cNvPicPr>
            <a:picLocks noChangeAspect="1"/>
          </p:cNvPicPr>
          <p:nvPr/>
        </p:nvPicPr>
        <p:blipFill>
          <a:blip r:embed="rId3"/>
          <a:stretch>
            <a:fillRect/>
          </a:stretch>
        </p:blipFill>
        <p:spPr>
          <a:xfrm>
            <a:off x="4283968" y="1021209"/>
            <a:ext cx="2929347" cy="409632"/>
          </a:xfrm>
          <a:prstGeom prst="rect">
            <a:avLst/>
          </a:prstGeom>
        </p:spPr>
      </p:pic>
      <p:pic>
        <p:nvPicPr>
          <p:cNvPr id="9" name="圖片 8">
            <a:extLst>
              <a:ext uri="{FF2B5EF4-FFF2-40B4-BE49-F238E27FC236}">
                <a16:creationId xmlns:a16="http://schemas.microsoft.com/office/drawing/2014/main" id="{4C28BE54-E482-76C3-A66D-2B30E445D4F9}"/>
              </a:ext>
            </a:extLst>
          </p:cNvPr>
          <p:cNvPicPr>
            <a:picLocks noChangeAspect="1"/>
          </p:cNvPicPr>
          <p:nvPr/>
        </p:nvPicPr>
        <p:blipFill>
          <a:blip r:embed="rId4"/>
          <a:stretch>
            <a:fillRect/>
          </a:stretch>
        </p:blipFill>
        <p:spPr>
          <a:xfrm>
            <a:off x="3563888" y="1430841"/>
            <a:ext cx="5472608" cy="5322602"/>
          </a:xfrm>
          <a:prstGeom prst="rect">
            <a:avLst/>
          </a:prstGeom>
        </p:spPr>
      </p:pic>
    </p:spTree>
    <p:extLst>
      <p:ext uri="{BB962C8B-B14F-4D97-AF65-F5344CB8AC3E}">
        <p14:creationId xmlns:p14="http://schemas.microsoft.com/office/powerpoint/2010/main" val="1863347948"/>
      </p:ext>
    </p:extLst>
  </p:cSld>
  <p:clrMapOvr>
    <a:masterClrMapping/>
  </p:clrMapOvr>
</p:sld>
</file>

<file path=ppt/theme/theme1.xml><?xml version="1.0" encoding="utf-8"?>
<a:theme xmlns:a="http://schemas.openxmlformats.org/drawingml/2006/main" name="Academic_ID0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ltivating students’ financial literacy through curriculum planning and implementation in school_Eric Tai_14Mar2023" id="{2B4DA8A7-EA09-40D9-A4A7-B36A873E681E}" vid="{A1BD47BF-1652-404C-9FDC-A7C3699102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Cultivating students’ financial literacy through curriculum planning and implementation in school_Eric Tai_14Mar2023</Template>
  <TotalTime>6</TotalTime>
  <Words>1430</Words>
  <Application>Microsoft Office PowerPoint</Application>
  <PresentationFormat>如螢幕大小 (4:3)</PresentationFormat>
  <Paragraphs>116</Paragraphs>
  <Slides>16</Slides>
  <Notes>9</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16</vt:i4>
      </vt:variant>
    </vt:vector>
  </HeadingPairs>
  <TitlesOfParts>
    <vt:vector size="30" baseType="lpstr">
      <vt:lpstr>Arial-BoldMT</vt:lpstr>
      <vt:lpstr>ArialMT</vt:lpstr>
      <vt:lpstr>MinionPro-It</vt:lpstr>
      <vt:lpstr>MinionPro-Regular</vt:lpstr>
      <vt:lpstr>新細明體</vt:lpstr>
      <vt:lpstr>標楷體</vt:lpstr>
      <vt:lpstr>Arial</vt:lpstr>
      <vt:lpstr>Arial Rounded MT Bold</vt:lpstr>
      <vt:lpstr>Britannic Bold</vt:lpstr>
      <vt:lpstr>Calibri</vt:lpstr>
      <vt:lpstr>Franklin Gothic Medium</vt:lpstr>
      <vt:lpstr>Times New Roman</vt:lpstr>
      <vt:lpstr>Wingdings</vt:lpstr>
      <vt:lpstr>Academic_ID01</vt:lpstr>
      <vt:lpstr>   Cultivating students’ financial literacy through curriculum planning and implementation in school    </vt:lpstr>
      <vt:lpstr>PowerPoint 簡報</vt:lpstr>
      <vt:lpstr>Curriculum planning and implementation in school</vt:lpstr>
      <vt:lpstr>Curriculum planning</vt:lpstr>
      <vt:lpstr>Curriculum planning</vt:lpstr>
      <vt:lpstr>Curriculum planning</vt:lpstr>
      <vt:lpstr>A. Curriculum planning</vt:lpstr>
      <vt:lpstr>Curriculum planning</vt:lpstr>
      <vt:lpstr>Curriculum planning</vt:lpstr>
      <vt:lpstr>Curriculum planning</vt:lpstr>
      <vt:lpstr>Curriculum planning</vt:lpstr>
      <vt:lpstr>Implementation in School</vt:lpstr>
      <vt:lpstr>Implementation in School</vt:lpstr>
      <vt:lpstr>Implementation in School</vt:lpstr>
      <vt:lpstr>Implementation in School</vt:lpstr>
      <vt:lpstr>Implementation in School</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students’ financial literacy through curriculum planning and implementation in school</dc:title>
  <dc:creator>TAI, HEI LONG [Student]</dc:creator>
  <cp:lastModifiedBy>CDO(TE)11</cp:lastModifiedBy>
  <cp:revision>2</cp:revision>
  <dcterms:created xsi:type="dcterms:W3CDTF">2023-03-15T03:37:11Z</dcterms:created>
  <dcterms:modified xsi:type="dcterms:W3CDTF">2023-03-15T03:54:36Z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TC103626393076</vt:lpwstr>
  </property>
</Properties>
</file>